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61" r:id="rId2"/>
    <p:sldId id="265" r:id="rId3"/>
    <p:sldId id="269" r:id="rId4"/>
    <p:sldId id="264" r:id="rId5"/>
    <p:sldId id="257" r:id="rId6"/>
    <p:sldId id="258" r:id="rId7"/>
    <p:sldId id="273" r:id="rId8"/>
    <p:sldId id="259" r:id="rId9"/>
    <p:sldId id="260" r:id="rId10"/>
    <p:sldId id="266" r:id="rId11"/>
    <p:sldId id="270" r:id="rId12"/>
    <p:sldId id="271" r:id="rId13"/>
    <p:sldId id="267" r:id="rId14"/>
  </p:sldIdLst>
  <p:sldSz cx="9906000" cy="6858000" type="A4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253532"/>
    <a:srgbClr val="EBE8D8"/>
    <a:srgbClr val="3B31FF"/>
    <a:srgbClr val="194F3D"/>
    <a:srgbClr val="286A54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2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98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1275BF-3E90-43B9-8174-C29AC54FB126}" type="datetimeFigureOut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4454DE-2B03-4877-8E5C-25C65152C9B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9707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F79B64-14BD-4094-B632-F4D304E77811}" type="datetimeFigureOut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5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4CEAF4-0478-4698-98D6-C4D1BAB507A7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796243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6F2B4-C67D-47B2-BE51-22D84B33FFFC}" type="datetime1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53325" y="120309"/>
            <a:ext cx="2228850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B4DE05C9-39E4-4CFC-B407-5DA10E488F5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31608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8F8CA-1617-492C-A11D-6F517CE3F10B}" type="datetime1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05C9-39E4-4CFC-B407-5DA10E488F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6719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F6AD2-0872-4BC2-9FBF-821C85366DC1}" type="datetime1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05C9-39E4-4CFC-B407-5DA10E488F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1478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6CBFA-4E7B-4353-BD62-A72A4AE757D6}" type="datetime1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65670" y="120076"/>
            <a:ext cx="2228850" cy="365125"/>
          </a:xfrm>
        </p:spPr>
        <p:txBody>
          <a:bodyPr/>
          <a:lstStyle>
            <a:lvl1pPr>
              <a:defRPr>
                <a:solidFill>
                  <a:srgbClr val="253532"/>
                </a:solidFill>
              </a:defRPr>
            </a:lvl1pPr>
          </a:lstStyle>
          <a:p>
            <a:fld id="{B4DE05C9-39E4-4CFC-B407-5DA10E488F5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948696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06DBF-2788-46F4-8FF3-0C35A7CFA5D8}" type="datetime1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05C9-39E4-4CFC-B407-5DA10E488F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27964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1F234A-7575-47A8-93BF-A2C02AC80F3E}" type="datetime1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05C9-39E4-4CFC-B407-5DA10E488F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7043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BF130C-22ED-4019-BA1D-CC9D5A9AB381}" type="datetime1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05C9-39E4-4CFC-B407-5DA10E488F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755581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B9E58-E225-4541-8926-3A652979AD69}" type="datetime1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05C9-39E4-4CFC-B407-5DA10E488F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548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3D879-CF48-4099-BEA4-9FFB0B0047EF}" type="datetime1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05C9-39E4-4CFC-B407-5DA10E488F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567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4569F-88BB-4D62-82CD-A350E86A0401}" type="datetime1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05C9-39E4-4CFC-B407-5DA10E488F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8730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161F-9C96-4086-9CAF-AE5B711EEB47}" type="datetime1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05C9-39E4-4CFC-B407-5DA10E488F5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1050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73365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782C9-C310-477D-812B-FE9F2F197CAE}" type="datetime1">
              <a:rPr lang="ko-KR" altLang="en-US" smtClean="0"/>
              <a:t>2024-08-14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67962" y="190717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>
                <a:solidFill>
                  <a:srgbClr val="253532"/>
                </a:solidFill>
              </a:defRPr>
            </a:lvl1pPr>
          </a:lstStyle>
          <a:p>
            <a:r>
              <a:rPr lang="en-US" altLang="ko-KR" dirty="0" smtClean="0"/>
              <a:t>p</a:t>
            </a:r>
            <a:fld id="{B4DE05C9-39E4-4CFC-B407-5DA10E488F5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3634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623455"/>
            <a:ext cx="9906000" cy="5436523"/>
          </a:xfrm>
          <a:prstGeom prst="rect">
            <a:avLst/>
          </a:prstGeom>
          <a:solidFill>
            <a:srgbClr val="253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941763"/>
            <a:ext cx="9906000" cy="4347558"/>
          </a:xfrm>
          <a:prstGeom prst="rect">
            <a:avLst/>
          </a:prstGeom>
          <a:solidFill>
            <a:srgbClr val="EBE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1785851" y="2676697"/>
            <a:ext cx="63342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5000" dirty="0" err="1" smtClean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학생역량</a:t>
            </a:r>
            <a:r>
              <a:rPr lang="ko-KR" altLang="en-US" sz="5000" dirty="0" smtClean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진단 매뉴얼</a:t>
            </a:r>
            <a:endParaRPr lang="en-US" altLang="ko-KR" sz="5000" dirty="0" smtClean="0">
              <a:solidFill>
                <a:srgbClr val="253532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pPr algn="ctr"/>
            <a:r>
              <a:rPr lang="en-US" altLang="ko-KR" sz="2800" dirty="0" smtClean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(</a:t>
            </a:r>
            <a:r>
              <a:rPr lang="ko-KR" altLang="en-US" sz="2800" dirty="0" err="1" smtClean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졸업학년</a:t>
            </a:r>
            <a:r>
              <a:rPr lang="ko-KR" altLang="en-US" sz="2800" dirty="0" smtClean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대상</a:t>
            </a:r>
            <a:r>
              <a:rPr lang="en-US" altLang="ko-KR" sz="2800" dirty="0" smtClean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)</a:t>
            </a:r>
            <a:endParaRPr lang="ko-KR" altLang="en-US" sz="2800" dirty="0">
              <a:solidFill>
                <a:srgbClr val="253532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68885" y="6266806"/>
            <a:ext cx="3368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유한대학교</a:t>
            </a:r>
            <a:r>
              <a:rPr lang="ko-KR" altLang="en-US" dirty="0" smtClean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</a:t>
            </a:r>
            <a:r>
              <a:rPr lang="en-US" altLang="ko-KR" dirty="0" smtClean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/ </a:t>
            </a:r>
            <a:r>
              <a:rPr lang="ko-KR" altLang="en-US" dirty="0" smtClean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교수학습지원센터</a:t>
            </a:r>
            <a:endParaRPr lang="ko-KR" altLang="en-US" dirty="0">
              <a:solidFill>
                <a:srgbClr val="253532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3687"/>
          <a:stretch/>
        </p:blipFill>
        <p:spPr>
          <a:xfrm>
            <a:off x="4670368" y="5388632"/>
            <a:ext cx="565264" cy="572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25" y="1152021"/>
            <a:ext cx="4450318" cy="5388461"/>
          </a:xfrm>
          <a:prstGeom prst="rect">
            <a:avLst/>
          </a:prstGeom>
        </p:spPr>
      </p:pic>
      <p:sp>
        <p:nvSpPr>
          <p:cNvPr id="44" name="오른쪽 화살표 43"/>
          <p:cNvSpPr/>
          <p:nvPr/>
        </p:nvSpPr>
        <p:spPr>
          <a:xfrm>
            <a:off x="5002588" y="1652961"/>
            <a:ext cx="194267" cy="1868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5191992" y="1617493"/>
            <a:ext cx="4411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err="1" smtClean="0">
                <a:solidFill>
                  <a:srgbClr val="253532"/>
                </a:solidFill>
              </a:rPr>
              <a:t>하위역량별</a:t>
            </a:r>
            <a:r>
              <a:rPr lang="ko-KR" altLang="en-US" sz="1400" b="1" dirty="0" smtClean="0">
                <a:solidFill>
                  <a:srgbClr val="253532"/>
                </a:solidFill>
              </a:rPr>
              <a:t> </a:t>
            </a:r>
            <a:r>
              <a:rPr lang="ko-KR" altLang="en-US" sz="1400" b="1" dirty="0" smtClean="0">
                <a:solidFill>
                  <a:srgbClr val="FF3300"/>
                </a:solidFill>
              </a:rPr>
              <a:t>진단 결과 해석 </a:t>
            </a:r>
            <a:r>
              <a:rPr lang="ko-KR" altLang="en-US" sz="1400" b="1" dirty="0" smtClean="0">
                <a:solidFill>
                  <a:srgbClr val="253532"/>
                </a:solidFill>
              </a:rPr>
              <a:t>및 </a:t>
            </a:r>
            <a:endParaRPr lang="en-US" altLang="ko-KR" sz="1400" b="1" dirty="0" smtClean="0">
              <a:solidFill>
                <a:srgbClr val="253532"/>
              </a:solidFill>
            </a:endParaRPr>
          </a:p>
          <a:p>
            <a:r>
              <a:rPr lang="ko-KR" altLang="en-US" sz="1400" b="1" dirty="0" smtClean="0">
                <a:solidFill>
                  <a:srgbClr val="253532"/>
                </a:solidFill>
              </a:rPr>
              <a:t>관련 </a:t>
            </a:r>
            <a:r>
              <a:rPr lang="ko-KR" altLang="en-US" sz="1400" b="1" dirty="0" err="1" smtClean="0">
                <a:solidFill>
                  <a:srgbClr val="253532"/>
                </a:solidFill>
              </a:rPr>
              <a:t>비교과</a:t>
            </a:r>
            <a:r>
              <a:rPr lang="ko-KR" altLang="en-US" sz="1400" b="1" dirty="0" smtClean="0">
                <a:solidFill>
                  <a:srgbClr val="253532"/>
                </a:solidFill>
              </a:rPr>
              <a:t> 프로그램 확인 가능</a:t>
            </a:r>
            <a:endParaRPr lang="ko-KR" altLang="en-US" sz="1138" dirty="0">
              <a:solidFill>
                <a:srgbClr val="253532"/>
              </a:solidFill>
            </a:endParaRPr>
          </a:p>
        </p:txBody>
      </p:sp>
      <p:sp>
        <p:nvSpPr>
          <p:cNvPr id="42" name="오른쪽 화살표 41"/>
          <p:cNvSpPr/>
          <p:nvPr/>
        </p:nvSpPr>
        <p:spPr>
          <a:xfrm>
            <a:off x="5019213" y="4705948"/>
            <a:ext cx="194267" cy="1868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5191992" y="4646562"/>
            <a:ext cx="3836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253532"/>
                </a:solidFill>
              </a:rPr>
              <a:t>진단을 치룬 </a:t>
            </a:r>
            <a:r>
              <a:rPr lang="ko-KR" altLang="en-US" sz="1400" b="1" dirty="0" err="1" smtClean="0">
                <a:solidFill>
                  <a:srgbClr val="253532"/>
                </a:solidFill>
              </a:rPr>
              <a:t>역량별</a:t>
            </a:r>
            <a:r>
              <a:rPr lang="en-US" altLang="ko-KR" sz="1400" b="1" dirty="0" smtClean="0">
                <a:solidFill>
                  <a:srgbClr val="253532"/>
                </a:solidFill>
              </a:rPr>
              <a:t>,</a:t>
            </a:r>
            <a:r>
              <a:rPr lang="ko-KR" altLang="en-US" sz="1400" b="1" dirty="0" smtClean="0">
                <a:solidFill>
                  <a:srgbClr val="253532"/>
                </a:solidFill>
              </a:rPr>
              <a:t> </a:t>
            </a:r>
            <a:endParaRPr lang="en-US" altLang="ko-KR" sz="1400" b="1" dirty="0" smtClean="0">
              <a:solidFill>
                <a:srgbClr val="253532"/>
              </a:solidFill>
            </a:endParaRPr>
          </a:p>
          <a:p>
            <a:r>
              <a:rPr lang="ko-KR" altLang="en-US" sz="1400" b="1" dirty="0" smtClean="0">
                <a:solidFill>
                  <a:srgbClr val="FF3300"/>
                </a:solidFill>
              </a:rPr>
              <a:t>추천 </a:t>
            </a:r>
            <a:r>
              <a:rPr lang="ko-KR" altLang="en-US" sz="1400" b="1" dirty="0" err="1" smtClean="0">
                <a:solidFill>
                  <a:srgbClr val="FF3300"/>
                </a:solidFill>
              </a:rPr>
              <a:t>비교과</a:t>
            </a:r>
            <a:r>
              <a:rPr lang="ko-KR" altLang="en-US" sz="1400" b="1" dirty="0" smtClean="0">
                <a:solidFill>
                  <a:srgbClr val="FF3300"/>
                </a:solidFill>
              </a:rPr>
              <a:t> 프로그램 </a:t>
            </a:r>
            <a:r>
              <a:rPr lang="ko-KR" altLang="en-US" sz="1400" b="1" dirty="0" smtClean="0">
                <a:solidFill>
                  <a:srgbClr val="253532"/>
                </a:solidFill>
              </a:rPr>
              <a:t>확인 가능</a:t>
            </a:r>
            <a:endParaRPr lang="en-US" altLang="ko-KR" sz="1400" b="1" dirty="0" smtClean="0">
              <a:solidFill>
                <a:srgbClr val="253532"/>
              </a:solidFill>
            </a:endParaRPr>
          </a:p>
        </p:txBody>
      </p:sp>
      <p:sp>
        <p:nvSpPr>
          <p:cNvPr id="37" name="직사각형 36"/>
          <p:cNvSpPr/>
          <p:nvPr/>
        </p:nvSpPr>
        <p:spPr>
          <a:xfrm>
            <a:off x="508040" y="4577081"/>
            <a:ext cx="4390196" cy="20311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/>
          <p:cNvSpPr/>
          <p:nvPr/>
        </p:nvSpPr>
        <p:spPr>
          <a:xfrm>
            <a:off x="508040" y="1152019"/>
            <a:ext cx="4390196" cy="342506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234151" y="751912"/>
            <a:ext cx="5019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3. </a:t>
            </a:r>
            <a:r>
              <a:rPr lang="ko-KR" altLang="en-US" sz="2000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결과 확인 </a:t>
            </a:r>
            <a:r>
              <a:rPr lang="en-US" altLang="ko-KR" sz="2000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&gt; </a:t>
            </a:r>
            <a:r>
              <a:rPr lang="ko-KR" altLang="en-US" sz="2000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나의 진단 결과</a:t>
            </a:r>
            <a:r>
              <a:rPr lang="en-US" altLang="ko-KR" sz="2000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– </a:t>
            </a:r>
            <a:r>
              <a:rPr lang="ko-KR" altLang="en-US" sz="2000" dirty="0" err="1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비교역량</a:t>
            </a:r>
            <a:r>
              <a:rPr lang="en-US" altLang="ko-KR" sz="20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2</a:t>
            </a:r>
            <a:endParaRPr lang="ko-KR" altLang="en-US" sz="1400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516631" y="1322443"/>
            <a:ext cx="562781" cy="198479"/>
          </a:xfrm>
          <a:prstGeom prst="rect">
            <a:avLst/>
          </a:prstGeom>
          <a:noFill/>
          <a:ln w="28575"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0" y="6720001"/>
            <a:ext cx="9906000" cy="137999"/>
          </a:xfrm>
          <a:prstGeom prst="rect">
            <a:avLst/>
          </a:prstGeom>
          <a:solidFill>
            <a:srgbClr val="253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그룹 22"/>
          <p:cNvGrpSpPr/>
          <p:nvPr/>
        </p:nvGrpSpPr>
        <p:grpSpPr>
          <a:xfrm>
            <a:off x="0" y="-2"/>
            <a:ext cx="9906000" cy="629301"/>
            <a:chOff x="0" y="-2"/>
            <a:chExt cx="9906000" cy="629301"/>
          </a:xfrm>
        </p:grpSpPr>
        <p:sp>
          <p:nvSpPr>
            <p:cNvPr id="24" name="직사각형 23"/>
            <p:cNvSpPr/>
            <p:nvPr/>
          </p:nvSpPr>
          <p:spPr>
            <a:xfrm>
              <a:off x="0" y="1"/>
              <a:ext cx="9906000" cy="629296"/>
            </a:xfrm>
            <a:prstGeom prst="rect">
              <a:avLst/>
            </a:prstGeom>
            <a:solidFill>
              <a:srgbClr val="253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798022" y="-2"/>
              <a:ext cx="9107978" cy="629301"/>
            </a:xfrm>
            <a:prstGeom prst="rect">
              <a:avLst/>
            </a:prstGeom>
            <a:solidFill>
              <a:srgbClr val="EBE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98022" y="123782"/>
            <a:ext cx="5032147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altLang="ko-KR" sz="2000" dirty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02 </a:t>
            </a:r>
            <a:r>
              <a:rPr lang="ko-KR" altLang="en-US" sz="2000" dirty="0" err="1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학생역량</a:t>
            </a:r>
            <a:r>
              <a:rPr lang="ko-KR" altLang="en-US" sz="2000" dirty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진단 결과 확인 및 변화도 확인</a:t>
            </a: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2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3687"/>
          <a:stretch/>
        </p:blipFill>
        <p:spPr>
          <a:xfrm>
            <a:off x="201324" y="114593"/>
            <a:ext cx="395374" cy="400110"/>
          </a:xfrm>
          <a:prstGeom prst="rect">
            <a:avLst/>
          </a:prstGeom>
          <a:noFill/>
        </p:spPr>
      </p:pic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05C9-39E4-4CFC-B407-5DA10E488F56}" type="slidenum">
              <a:rPr lang="ko-KR" altLang="en-US" smtClean="0"/>
              <a:pPr/>
              <a:t>10</a:t>
            </a:fld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5"/>
          <a:srcRect b="30277"/>
          <a:stretch/>
        </p:blipFill>
        <p:spPr>
          <a:xfrm>
            <a:off x="516630" y="4619262"/>
            <a:ext cx="4381605" cy="1914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130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오른쪽 화살표 43"/>
          <p:cNvSpPr/>
          <p:nvPr/>
        </p:nvSpPr>
        <p:spPr>
          <a:xfrm>
            <a:off x="6033028" y="3171025"/>
            <a:ext cx="194267" cy="1868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6222432" y="3135557"/>
            <a:ext cx="4411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err="1" smtClean="0">
                <a:solidFill>
                  <a:srgbClr val="253532"/>
                </a:solidFill>
              </a:rPr>
              <a:t>진단별</a:t>
            </a:r>
            <a:r>
              <a:rPr lang="ko-KR" altLang="en-US" sz="1400" b="1" dirty="0" smtClean="0">
                <a:solidFill>
                  <a:srgbClr val="253532"/>
                </a:solidFill>
              </a:rPr>
              <a:t> 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총 점 변화도 </a:t>
            </a:r>
            <a:r>
              <a:rPr lang="ko-KR" altLang="en-US" sz="1400" b="1" dirty="0" smtClean="0">
                <a:solidFill>
                  <a:srgbClr val="253532"/>
                </a:solidFill>
              </a:rPr>
              <a:t>확인 가능</a:t>
            </a:r>
            <a:endParaRPr lang="en-US" altLang="ko-KR" sz="1400" b="1" dirty="0" smtClean="0">
              <a:solidFill>
                <a:srgbClr val="253532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34151" y="751912"/>
            <a:ext cx="54970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4. </a:t>
            </a:r>
            <a:r>
              <a:rPr lang="ko-KR" altLang="en-US" sz="2000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결과 확인 </a:t>
            </a:r>
            <a:r>
              <a:rPr lang="en-US" altLang="ko-KR" sz="2000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&gt; </a:t>
            </a:r>
            <a:r>
              <a:rPr lang="ko-KR" altLang="en-US" sz="2000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나의 진단 결과</a:t>
            </a:r>
            <a:r>
              <a:rPr lang="en-US" altLang="ko-KR" sz="2000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– </a:t>
            </a:r>
            <a:r>
              <a:rPr lang="ko-KR" altLang="en-US" sz="20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나의 역량 변화</a:t>
            </a:r>
            <a:endParaRPr lang="ko-KR" altLang="en-US" sz="1400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0" y="6720001"/>
            <a:ext cx="9906000" cy="137999"/>
          </a:xfrm>
          <a:prstGeom prst="rect">
            <a:avLst/>
          </a:prstGeom>
          <a:solidFill>
            <a:srgbClr val="253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그룹 22"/>
          <p:cNvGrpSpPr/>
          <p:nvPr/>
        </p:nvGrpSpPr>
        <p:grpSpPr>
          <a:xfrm>
            <a:off x="0" y="-2"/>
            <a:ext cx="9906000" cy="629301"/>
            <a:chOff x="0" y="-2"/>
            <a:chExt cx="9906000" cy="629301"/>
          </a:xfrm>
        </p:grpSpPr>
        <p:sp>
          <p:nvSpPr>
            <p:cNvPr id="24" name="직사각형 23"/>
            <p:cNvSpPr/>
            <p:nvPr/>
          </p:nvSpPr>
          <p:spPr>
            <a:xfrm>
              <a:off x="0" y="1"/>
              <a:ext cx="9906000" cy="629296"/>
            </a:xfrm>
            <a:prstGeom prst="rect">
              <a:avLst/>
            </a:prstGeom>
            <a:solidFill>
              <a:srgbClr val="253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798022" y="-2"/>
              <a:ext cx="9107978" cy="629301"/>
            </a:xfrm>
            <a:prstGeom prst="rect">
              <a:avLst/>
            </a:prstGeom>
            <a:solidFill>
              <a:srgbClr val="EBE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98022" y="123782"/>
            <a:ext cx="5032147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altLang="ko-KR" sz="2000" dirty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02 </a:t>
            </a:r>
            <a:r>
              <a:rPr lang="ko-KR" altLang="en-US" sz="2000" dirty="0" err="1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학생역량</a:t>
            </a:r>
            <a:r>
              <a:rPr lang="ko-KR" altLang="en-US" sz="2000" dirty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진단 결과 확인 및 변화도 확인</a:t>
            </a: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2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3687"/>
          <a:stretch/>
        </p:blipFill>
        <p:spPr>
          <a:xfrm>
            <a:off x="201324" y="114593"/>
            <a:ext cx="395374" cy="400110"/>
          </a:xfrm>
          <a:prstGeom prst="rect">
            <a:avLst/>
          </a:prstGeom>
          <a:noFill/>
        </p:spPr>
      </p:pic>
      <p:grpSp>
        <p:nvGrpSpPr>
          <p:cNvPr id="5" name="그룹 4"/>
          <p:cNvGrpSpPr/>
          <p:nvPr/>
        </p:nvGrpSpPr>
        <p:grpSpPr>
          <a:xfrm>
            <a:off x="576294" y="1235389"/>
            <a:ext cx="5350527" cy="5282761"/>
            <a:chOff x="508040" y="1102488"/>
            <a:chExt cx="5667375" cy="5516411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8040" y="1157497"/>
              <a:ext cx="5667375" cy="5461402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37" name="직사각형 36"/>
            <p:cNvSpPr/>
            <p:nvPr/>
          </p:nvSpPr>
          <p:spPr>
            <a:xfrm>
              <a:off x="1312481" y="3635081"/>
              <a:ext cx="344869" cy="1679870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직사각형 48"/>
            <p:cNvSpPr/>
            <p:nvPr/>
          </p:nvSpPr>
          <p:spPr>
            <a:xfrm>
              <a:off x="3303627" y="3053705"/>
              <a:ext cx="2725698" cy="35438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2790824" y="5644856"/>
              <a:ext cx="657225" cy="889294"/>
            </a:xfrm>
            <a:prstGeom prst="rect">
              <a:avLst/>
            </a:prstGeom>
            <a:noFill/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5564034" y="1152022"/>
              <a:ext cx="255699" cy="1790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453667" y="1102488"/>
              <a:ext cx="37702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500" dirty="0" err="1" smtClean="0"/>
                <a:t>김학습</a:t>
              </a:r>
              <a:endParaRPr lang="ko-KR" altLang="en-US" sz="500" dirty="0"/>
            </a:p>
          </p:txBody>
        </p:sp>
      </p:grp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05C9-39E4-4CFC-B407-5DA10E488F56}" type="slidenum">
              <a:rPr lang="ko-KR" altLang="en-US" smtClean="0"/>
              <a:pPr/>
              <a:t>11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955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011" y="1221099"/>
            <a:ext cx="5419065" cy="5311520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44" name="오른쪽 화살표 43"/>
          <p:cNvSpPr/>
          <p:nvPr/>
        </p:nvSpPr>
        <p:spPr>
          <a:xfrm>
            <a:off x="6006278" y="1657176"/>
            <a:ext cx="194267" cy="1868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6195682" y="1621708"/>
            <a:ext cx="4411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err="1" smtClean="0">
                <a:solidFill>
                  <a:srgbClr val="253532"/>
                </a:solidFill>
              </a:rPr>
              <a:t>학생역량</a:t>
            </a:r>
            <a:r>
              <a:rPr lang="ko-KR" altLang="en-US" sz="1400" b="1" dirty="0" smtClean="0">
                <a:solidFill>
                  <a:srgbClr val="253532"/>
                </a:solidFill>
              </a:rPr>
              <a:t> </a:t>
            </a:r>
            <a:r>
              <a:rPr lang="ko-KR" altLang="en-US" sz="1400" b="1" dirty="0" err="1" smtClean="0">
                <a:solidFill>
                  <a:srgbClr val="253532"/>
                </a:solidFill>
              </a:rPr>
              <a:t>진단별</a:t>
            </a:r>
            <a:endParaRPr lang="en-US" altLang="ko-KR" sz="1400" b="1" dirty="0" smtClean="0">
              <a:solidFill>
                <a:srgbClr val="253532"/>
              </a:solidFill>
            </a:endParaRPr>
          </a:p>
          <a:p>
            <a:r>
              <a:rPr lang="ko-KR" altLang="en-US" sz="1400" b="1" dirty="0" smtClean="0">
                <a:solidFill>
                  <a:srgbClr val="253532"/>
                </a:solidFill>
              </a:rPr>
              <a:t>핵심역량 </a:t>
            </a:r>
            <a:r>
              <a:rPr lang="ko-KR" altLang="en-US" sz="1400" b="1" dirty="0" err="1" smtClean="0">
                <a:solidFill>
                  <a:srgbClr val="FF0000"/>
                </a:solidFill>
              </a:rPr>
              <a:t>하위역량</a:t>
            </a:r>
            <a:r>
              <a:rPr lang="ko-KR" altLang="en-US" sz="1400" b="1" dirty="0" smtClean="0">
                <a:solidFill>
                  <a:srgbClr val="FF0000"/>
                </a:solidFill>
              </a:rPr>
              <a:t> 변화도 </a:t>
            </a:r>
            <a:r>
              <a:rPr lang="ko-KR" altLang="en-US" sz="1400" b="1" dirty="0" smtClean="0">
                <a:solidFill>
                  <a:srgbClr val="253532"/>
                </a:solidFill>
              </a:rPr>
              <a:t>확인</a:t>
            </a:r>
            <a:endParaRPr lang="en-US" altLang="ko-KR" sz="1400" b="1" dirty="0" smtClean="0">
              <a:solidFill>
                <a:srgbClr val="253532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34151" y="751912"/>
            <a:ext cx="2908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5. </a:t>
            </a:r>
            <a:r>
              <a:rPr lang="ko-KR" altLang="en-US" sz="2000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결과 확인 </a:t>
            </a:r>
            <a:r>
              <a:rPr lang="en-US" altLang="ko-KR" sz="2000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&gt; </a:t>
            </a:r>
            <a:r>
              <a:rPr lang="ko-KR" altLang="en-US" sz="2000" dirty="0" err="1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역량변화</a:t>
            </a:r>
            <a:endParaRPr lang="ko-KR" altLang="en-US" sz="1400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0" y="6720001"/>
            <a:ext cx="9906000" cy="137999"/>
          </a:xfrm>
          <a:prstGeom prst="rect">
            <a:avLst/>
          </a:prstGeom>
          <a:solidFill>
            <a:srgbClr val="253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3" name="그룹 22"/>
          <p:cNvGrpSpPr/>
          <p:nvPr/>
        </p:nvGrpSpPr>
        <p:grpSpPr>
          <a:xfrm>
            <a:off x="0" y="-2"/>
            <a:ext cx="9906000" cy="629301"/>
            <a:chOff x="0" y="-2"/>
            <a:chExt cx="9906000" cy="629301"/>
          </a:xfrm>
        </p:grpSpPr>
        <p:sp>
          <p:nvSpPr>
            <p:cNvPr id="24" name="직사각형 23"/>
            <p:cNvSpPr/>
            <p:nvPr/>
          </p:nvSpPr>
          <p:spPr>
            <a:xfrm>
              <a:off x="0" y="1"/>
              <a:ext cx="9906000" cy="629296"/>
            </a:xfrm>
            <a:prstGeom prst="rect">
              <a:avLst/>
            </a:prstGeom>
            <a:solidFill>
              <a:srgbClr val="253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798022" y="-2"/>
              <a:ext cx="9107978" cy="629301"/>
            </a:xfrm>
            <a:prstGeom prst="rect">
              <a:avLst/>
            </a:prstGeom>
            <a:solidFill>
              <a:srgbClr val="EBE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798022" y="123782"/>
            <a:ext cx="5032147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altLang="ko-KR" sz="2000" dirty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02 </a:t>
            </a:r>
            <a:r>
              <a:rPr lang="ko-KR" altLang="en-US" sz="2000" dirty="0" err="1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학생역량</a:t>
            </a:r>
            <a:r>
              <a:rPr lang="ko-KR" altLang="en-US" sz="2000" dirty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진단 결과 확인 및 변화도 확인</a:t>
            </a:r>
          </a:p>
        </p:txBody>
      </p: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2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3687"/>
          <a:stretch/>
        </p:blipFill>
        <p:spPr>
          <a:xfrm>
            <a:off x="201324" y="114593"/>
            <a:ext cx="395374" cy="400110"/>
          </a:xfrm>
          <a:prstGeom prst="rect">
            <a:avLst/>
          </a:prstGeom>
          <a:noFill/>
        </p:spPr>
      </p:pic>
      <p:sp>
        <p:nvSpPr>
          <p:cNvPr id="21" name="직사각형 20"/>
          <p:cNvSpPr/>
          <p:nvPr/>
        </p:nvSpPr>
        <p:spPr>
          <a:xfrm>
            <a:off x="798022" y="3800559"/>
            <a:ext cx="4916978" cy="767976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2914650" y="5610309"/>
            <a:ext cx="2903426" cy="92231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3108543" y="1625004"/>
            <a:ext cx="377607" cy="2114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직사각형 28"/>
          <p:cNvSpPr/>
          <p:nvPr/>
        </p:nvSpPr>
        <p:spPr>
          <a:xfrm>
            <a:off x="508218" y="2791917"/>
            <a:ext cx="5257582" cy="3114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오른쪽 화살표 29"/>
          <p:cNvSpPr/>
          <p:nvPr/>
        </p:nvSpPr>
        <p:spPr>
          <a:xfrm>
            <a:off x="6119880" y="3988315"/>
            <a:ext cx="194267" cy="18682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6292659" y="3928929"/>
            <a:ext cx="38365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 smtClean="0">
                <a:solidFill>
                  <a:srgbClr val="FF3300"/>
                </a:solidFill>
              </a:rPr>
              <a:t>(</a:t>
            </a:r>
            <a:r>
              <a:rPr lang="ko-KR" altLang="en-US" sz="1400" b="1" dirty="0" smtClean="0">
                <a:solidFill>
                  <a:srgbClr val="FF3300"/>
                </a:solidFill>
              </a:rPr>
              <a:t>하단</a:t>
            </a:r>
            <a:r>
              <a:rPr lang="en-US" altLang="ko-KR" sz="1400" b="1" dirty="0" smtClean="0">
                <a:solidFill>
                  <a:srgbClr val="FF3300"/>
                </a:solidFill>
              </a:rPr>
              <a:t>) </a:t>
            </a:r>
            <a:r>
              <a:rPr lang="ko-KR" altLang="en-US" sz="1400" b="1" dirty="0" smtClean="0">
                <a:solidFill>
                  <a:srgbClr val="253532"/>
                </a:solidFill>
              </a:rPr>
              <a:t>추천 </a:t>
            </a:r>
            <a:r>
              <a:rPr lang="ko-KR" altLang="en-US" sz="1400" b="1" dirty="0" err="1" smtClean="0">
                <a:solidFill>
                  <a:srgbClr val="253532"/>
                </a:solidFill>
              </a:rPr>
              <a:t>비교과</a:t>
            </a:r>
            <a:r>
              <a:rPr lang="ko-KR" altLang="en-US" sz="1400" b="1" dirty="0" smtClean="0">
                <a:solidFill>
                  <a:srgbClr val="253532"/>
                </a:solidFill>
              </a:rPr>
              <a:t> 프로그램 확인 가능</a:t>
            </a:r>
            <a:endParaRPr lang="en-US" altLang="ko-KR" sz="1400" b="1" dirty="0" smtClean="0">
              <a:solidFill>
                <a:srgbClr val="253532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05C9-39E4-4CFC-B407-5DA10E488F56}" type="slidenum">
              <a:rPr lang="ko-KR" altLang="en-US" smtClean="0"/>
              <a:pPr/>
              <a:t>12</a:t>
            </a:fld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6278" y="4289247"/>
            <a:ext cx="3579080" cy="224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86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4" y="0"/>
            <a:ext cx="9906000" cy="6858000"/>
          </a:xfrm>
          <a:prstGeom prst="rect">
            <a:avLst/>
          </a:prstGeom>
          <a:solidFill>
            <a:srgbClr val="EBE8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5993476"/>
            <a:ext cx="9906000" cy="864524"/>
          </a:xfrm>
          <a:prstGeom prst="rect">
            <a:avLst/>
          </a:prstGeom>
          <a:solidFill>
            <a:srgbClr val="253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785848" y="1131838"/>
            <a:ext cx="6334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err="1" smtClean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학생역량</a:t>
            </a:r>
            <a:r>
              <a:rPr lang="ko-KR" altLang="en-US" sz="4000" dirty="0" smtClean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진단 페이지</a:t>
            </a:r>
            <a:endParaRPr lang="ko-KR" altLang="en-US" sz="4000" dirty="0">
              <a:solidFill>
                <a:srgbClr val="253532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44038" y="6227058"/>
            <a:ext cx="3417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 smtClean="0">
                <a:solidFill>
                  <a:srgbClr val="EBE8D8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유한대학교</a:t>
            </a:r>
            <a:r>
              <a:rPr lang="ko-KR" altLang="en-US" dirty="0" smtClean="0">
                <a:solidFill>
                  <a:srgbClr val="EBE8D8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</a:t>
            </a:r>
            <a:r>
              <a:rPr lang="en-US" altLang="ko-KR" dirty="0" smtClean="0">
                <a:solidFill>
                  <a:srgbClr val="EBE8D8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/ </a:t>
            </a:r>
            <a:r>
              <a:rPr lang="ko-KR" altLang="en-US" dirty="0" smtClean="0">
                <a:solidFill>
                  <a:srgbClr val="EBE8D8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교수학습지원센터</a:t>
            </a:r>
            <a:endParaRPr lang="ko-KR" altLang="en-US" dirty="0">
              <a:solidFill>
                <a:srgbClr val="EBE8D8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2" t="15653" r="16223" b="16386"/>
          <a:stretch/>
        </p:blipFill>
        <p:spPr>
          <a:xfrm>
            <a:off x="3793371" y="1956515"/>
            <a:ext cx="2319251" cy="23109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5847" y="4501035"/>
            <a:ext cx="63342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바로 실시하러 </a:t>
            </a:r>
            <a:r>
              <a:rPr lang="en-US" altLang="ko-KR" sz="4000" dirty="0" smtClean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GO !!</a:t>
            </a:r>
            <a:endParaRPr lang="ko-KR" altLang="en-US" sz="4000" dirty="0">
              <a:solidFill>
                <a:srgbClr val="253532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9819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0" y="-2"/>
            <a:ext cx="9906000" cy="629301"/>
            <a:chOff x="0" y="-2"/>
            <a:chExt cx="9906000" cy="629301"/>
          </a:xfrm>
        </p:grpSpPr>
        <p:sp>
          <p:nvSpPr>
            <p:cNvPr id="15" name="직사각형 14"/>
            <p:cNvSpPr/>
            <p:nvPr/>
          </p:nvSpPr>
          <p:spPr>
            <a:xfrm>
              <a:off x="0" y="1"/>
              <a:ext cx="9906000" cy="629296"/>
            </a:xfrm>
            <a:prstGeom prst="rect">
              <a:avLst/>
            </a:prstGeom>
            <a:solidFill>
              <a:srgbClr val="253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798022" y="-2"/>
              <a:ext cx="9107978" cy="629301"/>
            </a:xfrm>
            <a:prstGeom prst="rect">
              <a:avLst/>
            </a:prstGeom>
            <a:solidFill>
              <a:srgbClr val="EBE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0" y="6720001"/>
            <a:ext cx="9906000" cy="137999"/>
          </a:xfrm>
          <a:prstGeom prst="rect">
            <a:avLst/>
          </a:prstGeom>
          <a:solidFill>
            <a:srgbClr val="253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399011" y="881298"/>
            <a:ext cx="601799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ko-KR" altLang="en-US" sz="2000" dirty="0" smtClean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 ▶ 목차</a:t>
            </a:r>
            <a:endParaRPr lang="en-US" altLang="ko-KR" sz="2000" dirty="0" smtClean="0">
              <a:solidFill>
                <a:srgbClr val="253532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pPr>
              <a:lnSpc>
                <a:spcPct val="250000"/>
              </a:lnSpc>
            </a:pPr>
            <a:r>
              <a:rPr lang="en-US" altLang="ko-KR" sz="2000" dirty="0" smtClean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 01 </a:t>
            </a:r>
            <a:r>
              <a:rPr lang="ko-KR" altLang="en-US" sz="2000" dirty="0" err="1" smtClean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학생역량</a:t>
            </a:r>
            <a:r>
              <a:rPr lang="ko-KR" altLang="en-US" sz="2000" dirty="0" smtClean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진단 실시 방법 </a:t>
            </a:r>
            <a:r>
              <a:rPr lang="en-US" altLang="ko-KR" sz="2000" dirty="0" smtClean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…… p3</a:t>
            </a:r>
          </a:p>
          <a:p>
            <a:pPr>
              <a:lnSpc>
                <a:spcPct val="250000"/>
              </a:lnSpc>
            </a:pPr>
            <a:r>
              <a:rPr lang="en-US" altLang="ko-KR" sz="2000" dirty="0" smtClean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 02 </a:t>
            </a:r>
            <a:r>
              <a:rPr lang="ko-KR" altLang="en-US" sz="2000" dirty="0" err="1" smtClean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학생역량</a:t>
            </a:r>
            <a:r>
              <a:rPr lang="ko-KR" altLang="en-US" sz="2000" dirty="0" smtClean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진단 결과 확인 및 변화도 확인 </a:t>
            </a:r>
            <a:r>
              <a:rPr lang="en-US" altLang="ko-KR" sz="2000" dirty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…… </a:t>
            </a:r>
            <a:r>
              <a:rPr lang="en-US" altLang="ko-KR" sz="2000" dirty="0" smtClean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p7</a:t>
            </a: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2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3687"/>
          <a:stretch/>
        </p:blipFill>
        <p:spPr>
          <a:xfrm>
            <a:off x="201324" y="104021"/>
            <a:ext cx="395374" cy="400110"/>
          </a:xfrm>
          <a:prstGeom prst="rect">
            <a:avLst/>
          </a:prstGeom>
          <a:noFill/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05C9-39E4-4CFC-B407-5DA10E488F56}" type="slidenum">
              <a:rPr lang="ko-KR" altLang="en-US" smtClean="0"/>
              <a:pPr/>
              <a:t>2</a:t>
            </a:fld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98022" y="123782"/>
            <a:ext cx="2605200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ko-KR" altLang="en-US" sz="2000" dirty="0" err="1" smtClean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학생역량</a:t>
            </a:r>
            <a:r>
              <a:rPr lang="ko-KR" altLang="en-US" sz="2000" dirty="0" smtClean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진단 매뉴얼</a:t>
            </a:r>
            <a:endParaRPr lang="ko-KR" altLang="en-US" sz="2000" dirty="0">
              <a:solidFill>
                <a:srgbClr val="253532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911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_x641403552" descr="EMB000035700ea9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7"/>
          <a:stretch/>
        </p:blipFill>
        <p:spPr bwMode="auto">
          <a:xfrm>
            <a:off x="1173301" y="1214269"/>
            <a:ext cx="7559398" cy="492075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그룹 1"/>
          <p:cNvGrpSpPr/>
          <p:nvPr/>
        </p:nvGrpSpPr>
        <p:grpSpPr>
          <a:xfrm>
            <a:off x="0" y="-2"/>
            <a:ext cx="9906000" cy="629301"/>
            <a:chOff x="0" y="-2"/>
            <a:chExt cx="9906000" cy="629301"/>
          </a:xfrm>
        </p:grpSpPr>
        <p:sp>
          <p:nvSpPr>
            <p:cNvPr id="11" name="직사각형 10"/>
            <p:cNvSpPr/>
            <p:nvPr/>
          </p:nvSpPr>
          <p:spPr>
            <a:xfrm>
              <a:off x="0" y="1"/>
              <a:ext cx="9906000" cy="629296"/>
            </a:xfrm>
            <a:prstGeom prst="rect">
              <a:avLst/>
            </a:prstGeom>
            <a:solidFill>
              <a:srgbClr val="253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798022" y="-2"/>
              <a:ext cx="9107978" cy="629301"/>
            </a:xfrm>
            <a:prstGeom prst="rect">
              <a:avLst/>
            </a:prstGeom>
            <a:solidFill>
              <a:srgbClr val="EBE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798022" y="123782"/>
            <a:ext cx="3324949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altLang="ko-KR" sz="2000" dirty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01 </a:t>
            </a:r>
            <a:r>
              <a:rPr lang="ko-KR" altLang="en-US" sz="2000" dirty="0" err="1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학생역량</a:t>
            </a:r>
            <a:r>
              <a:rPr lang="ko-KR" altLang="en-US" sz="2000" dirty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진단 실시 방법</a:t>
            </a: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2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3687"/>
          <a:stretch/>
        </p:blipFill>
        <p:spPr>
          <a:xfrm>
            <a:off x="201324" y="114593"/>
            <a:ext cx="395374" cy="400110"/>
          </a:xfrm>
          <a:prstGeom prst="rect">
            <a:avLst/>
          </a:prstGeom>
          <a:noFill/>
        </p:spPr>
      </p:pic>
      <p:grpSp>
        <p:nvGrpSpPr>
          <p:cNvPr id="16" name="그룹 15"/>
          <p:cNvGrpSpPr/>
          <p:nvPr/>
        </p:nvGrpSpPr>
        <p:grpSpPr>
          <a:xfrm rot="20024715">
            <a:off x="4272878" y="3731285"/>
            <a:ext cx="331652" cy="410618"/>
            <a:chOff x="6350924" y="2502131"/>
            <a:chExt cx="241069" cy="534395"/>
          </a:xfrm>
        </p:grpSpPr>
        <p:sp>
          <p:nvSpPr>
            <p:cNvPr id="17" name="이등변 삼각형 16"/>
            <p:cNvSpPr/>
            <p:nvPr/>
          </p:nvSpPr>
          <p:spPr>
            <a:xfrm>
              <a:off x="6350924" y="2502131"/>
              <a:ext cx="241069" cy="374073"/>
            </a:xfrm>
            <a:prstGeom prst="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63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6426149" y="2803770"/>
              <a:ext cx="90618" cy="232756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63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201324" y="753078"/>
            <a:ext cx="2621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1. </a:t>
            </a:r>
            <a:r>
              <a:rPr lang="ko-KR" altLang="en-US" sz="2000" dirty="0" err="1" smtClean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유한대</a:t>
            </a:r>
            <a:r>
              <a:rPr lang="ko-KR" altLang="en-US" sz="2000" dirty="0" smtClean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포털 로그인</a:t>
            </a:r>
            <a:endParaRPr lang="ko-KR" altLang="en-US" sz="2000" dirty="0">
              <a:solidFill>
                <a:srgbClr val="253532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0" y="6720001"/>
            <a:ext cx="9906000" cy="137999"/>
          </a:xfrm>
          <a:prstGeom prst="rect">
            <a:avLst/>
          </a:prstGeom>
          <a:solidFill>
            <a:srgbClr val="253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05C9-39E4-4CFC-B407-5DA10E488F56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1121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95699" y="743889"/>
            <a:ext cx="3621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2. ‘</a:t>
            </a:r>
            <a:r>
              <a:rPr lang="ko-KR" altLang="en-US" sz="2000" dirty="0" err="1" smtClean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비교과</a:t>
            </a:r>
            <a:r>
              <a:rPr lang="en-US" altLang="ko-KR" sz="2000" dirty="0" smtClean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’</a:t>
            </a:r>
            <a:r>
              <a:rPr lang="ko-KR" altLang="en-US" sz="2000" dirty="0" smtClean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</a:t>
            </a:r>
            <a:r>
              <a:rPr lang="en-US" altLang="ko-KR" sz="2000" dirty="0" smtClean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&gt; </a:t>
            </a:r>
            <a:r>
              <a:rPr lang="ko-KR" altLang="en-US" sz="2000" dirty="0" err="1" smtClean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역량진단</a:t>
            </a:r>
            <a:r>
              <a:rPr lang="ko-KR" altLang="en-US" sz="2000" dirty="0" smtClean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클릭</a:t>
            </a:r>
            <a:endParaRPr lang="en-US" altLang="ko-KR" sz="2000" dirty="0" smtClean="0">
              <a:solidFill>
                <a:srgbClr val="253532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r>
              <a:rPr lang="en-US" altLang="ko-KR" sz="1200" dirty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</a:t>
            </a:r>
            <a:r>
              <a:rPr lang="en-US" altLang="ko-KR" sz="1200" dirty="0" smtClean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          &gt;&gt; </a:t>
            </a:r>
            <a:r>
              <a:rPr lang="ko-KR" altLang="en-US" sz="1200" dirty="0" err="1" smtClean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비교과</a:t>
            </a:r>
            <a:r>
              <a:rPr lang="ko-KR" altLang="en-US" sz="1200" dirty="0" smtClean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통합관리 시스템 연동</a:t>
            </a:r>
            <a:endParaRPr lang="ko-KR" altLang="en-US" sz="1200" dirty="0">
              <a:solidFill>
                <a:srgbClr val="253532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0" y="6720001"/>
            <a:ext cx="9906000" cy="137999"/>
          </a:xfrm>
          <a:prstGeom prst="rect">
            <a:avLst/>
          </a:prstGeom>
          <a:solidFill>
            <a:srgbClr val="253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" name="그룹 3"/>
          <p:cNvGrpSpPr/>
          <p:nvPr/>
        </p:nvGrpSpPr>
        <p:grpSpPr>
          <a:xfrm>
            <a:off x="798022" y="1576018"/>
            <a:ext cx="7919431" cy="1917885"/>
            <a:chOff x="968346" y="1576018"/>
            <a:chExt cx="7919431" cy="1917885"/>
          </a:xfrm>
        </p:grpSpPr>
        <p:pic>
          <p:nvPicPr>
            <p:cNvPr id="2" name="그림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8346" y="1576018"/>
              <a:ext cx="7919431" cy="1917885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12" name="직사각형 11"/>
            <p:cNvSpPr/>
            <p:nvPr/>
          </p:nvSpPr>
          <p:spPr>
            <a:xfrm>
              <a:off x="7132917" y="2046231"/>
              <a:ext cx="574271" cy="24600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63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1212850" y="2733291"/>
              <a:ext cx="487613" cy="2084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63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212850" y="2710880"/>
              <a:ext cx="672283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900" dirty="0" err="1" smtClean="0"/>
                <a:t>김학습</a:t>
              </a:r>
              <a:r>
                <a:rPr lang="ko-KR" altLang="en-US" sz="800" dirty="0" err="1" smtClean="0"/>
                <a:t>님</a:t>
              </a:r>
              <a:endParaRPr lang="ko-KR" altLang="en-US" sz="800" dirty="0"/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7173830" y="2065772"/>
              <a:ext cx="492443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800" dirty="0" err="1" smtClean="0">
                  <a:solidFill>
                    <a:schemeClr val="bg1"/>
                  </a:solidFill>
                </a:rPr>
                <a:t>비교과</a:t>
              </a:r>
              <a:endParaRPr lang="ko-KR" altLang="en-US" sz="800" dirty="0">
                <a:solidFill>
                  <a:schemeClr val="bg1"/>
                </a:solidFill>
              </a:endParaRPr>
            </a:p>
          </p:txBody>
        </p:sp>
        <p:grpSp>
          <p:nvGrpSpPr>
            <p:cNvPr id="22" name="그룹 21"/>
            <p:cNvGrpSpPr/>
            <p:nvPr/>
          </p:nvGrpSpPr>
          <p:grpSpPr>
            <a:xfrm rot="20024715">
              <a:off x="7541360" y="2117948"/>
              <a:ext cx="331652" cy="410618"/>
              <a:chOff x="6350924" y="2502131"/>
              <a:chExt cx="241069" cy="534395"/>
            </a:xfrm>
          </p:grpSpPr>
          <p:sp>
            <p:nvSpPr>
              <p:cNvPr id="23" name="이등변 삼각형 22"/>
              <p:cNvSpPr/>
              <p:nvPr/>
            </p:nvSpPr>
            <p:spPr>
              <a:xfrm>
                <a:off x="6350924" y="2502131"/>
                <a:ext cx="241069" cy="374073"/>
              </a:xfrm>
              <a:prstGeom prst="triangle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463"/>
              </a:p>
            </p:txBody>
          </p:sp>
          <p:sp>
            <p:nvSpPr>
              <p:cNvPr id="24" name="직사각형 23"/>
              <p:cNvSpPr/>
              <p:nvPr/>
            </p:nvSpPr>
            <p:spPr>
              <a:xfrm>
                <a:off x="6426149" y="2803770"/>
                <a:ext cx="90618" cy="2327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463"/>
              </a:p>
            </p:txBody>
          </p:sp>
        </p:grpSp>
      </p:grpSp>
      <p:grpSp>
        <p:nvGrpSpPr>
          <p:cNvPr id="16" name="그룹 15"/>
          <p:cNvGrpSpPr/>
          <p:nvPr/>
        </p:nvGrpSpPr>
        <p:grpSpPr>
          <a:xfrm>
            <a:off x="0" y="-2"/>
            <a:ext cx="9906000" cy="629301"/>
            <a:chOff x="0" y="-2"/>
            <a:chExt cx="9906000" cy="629301"/>
          </a:xfrm>
        </p:grpSpPr>
        <p:sp>
          <p:nvSpPr>
            <p:cNvPr id="17" name="직사각형 16"/>
            <p:cNvSpPr/>
            <p:nvPr/>
          </p:nvSpPr>
          <p:spPr>
            <a:xfrm>
              <a:off x="0" y="1"/>
              <a:ext cx="9906000" cy="629296"/>
            </a:xfrm>
            <a:prstGeom prst="rect">
              <a:avLst/>
            </a:prstGeom>
            <a:solidFill>
              <a:srgbClr val="253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/>
            <p:cNvSpPr/>
            <p:nvPr/>
          </p:nvSpPr>
          <p:spPr>
            <a:xfrm>
              <a:off x="798022" y="-2"/>
              <a:ext cx="9107978" cy="629301"/>
            </a:xfrm>
            <a:prstGeom prst="rect">
              <a:avLst/>
            </a:prstGeom>
            <a:solidFill>
              <a:srgbClr val="EBE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798022" y="123782"/>
            <a:ext cx="3324949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altLang="ko-KR" sz="2000" dirty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01 </a:t>
            </a:r>
            <a:r>
              <a:rPr lang="ko-KR" altLang="en-US" sz="2000" dirty="0" err="1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학생역량</a:t>
            </a:r>
            <a:r>
              <a:rPr lang="ko-KR" altLang="en-US" sz="2000" dirty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진단 실시 방법</a:t>
            </a:r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2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3687"/>
          <a:stretch/>
        </p:blipFill>
        <p:spPr>
          <a:xfrm>
            <a:off x="201324" y="114593"/>
            <a:ext cx="395374" cy="400110"/>
          </a:xfrm>
          <a:prstGeom prst="rect">
            <a:avLst/>
          </a:prstGeom>
          <a:noFill/>
        </p:spPr>
      </p:pic>
      <p:pic>
        <p:nvPicPr>
          <p:cNvPr id="26" name="그림 25"/>
          <p:cNvPicPr>
            <a:picLocks noChangeAspect="1"/>
          </p:cNvPicPr>
          <p:nvPr/>
        </p:nvPicPr>
        <p:blipFill rotWithShape="1">
          <a:blip r:embed="rId5"/>
          <a:srcRect b="52965"/>
          <a:stretch/>
        </p:blipFill>
        <p:spPr>
          <a:xfrm>
            <a:off x="798022" y="3749990"/>
            <a:ext cx="7919431" cy="204345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7" name="직사각형 26"/>
          <p:cNvSpPr/>
          <p:nvPr/>
        </p:nvSpPr>
        <p:spPr>
          <a:xfrm>
            <a:off x="5281304" y="4076527"/>
            <a:ext cx="630320" cy="267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63"/>
          </a:p>
        </p:txBody>
      </p:sp>
      <p:sp>
        <p:nvSpPr>
          <p:cNvPr id="28" name="직사각형 27"/>
          <p:cNvSpPr/>
          <p:nvPr/>
        </p:nvSpPr>
        <p:spPr>
          <a:xfrm>
            <a:off x="7983222" y="3841433"/>
            <a:ext cx="246525" cy="1688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63"/>
          </a:p>
        </p:txBody>
      </p:sp>
      <p:sp>
        <p:nvSpPr>
          <p:cNvPr id="29" name="TextBox 28"/>
          <p:cNvSpPr txBox="1"/>
          <p:nvPr/>
        </p:nvSpPr>
        <p:spPr>
          <a:xfrm>
            <a:off x="7899675" y="3808219"/>
            <a:ext cx="434734" cy="192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50" dirty="0" err="1"/>
              <a:t>김학습</a:t>
            </a:r>
            <a:endParaRPr lang="ko-KR" altLang="en-US" sz="650" dirty="0"/>
          </a:p>
        </p:txBody>
      </p:sp>
      <p:grpSp>
        <p:nvGrpSpPr>
          <p:cNvPr id="30" name="그룹 29"/>
          <p:cNvGrpSpPr/>
          <p:nvPr/>
        </p:nvGrpSpPr>
        <p:grpSpPr>
          <a:xfrm rot="20024715">
            <a:off x="5677909" y="4164116"/>
            <a:ext cx="331652" cy="410618"/>
            <a:chOff x="6350924" y="2502131"/>
            <a:chExt cx="241069" cy="534395"/>
          </a:xfrm>
        </p:grpSpPr>
        <p:sp>
          <p:nvSpPr>
            <p:cNvPr id="31" name="이등변 삼각형 30"/>
            <p:cNvSpPr/>
            <p:nvPr/>
          </p:nvSpPr>
          <p:spPr>
            <a:xfrm>
              <a:off x="6350924" y="2502131"/>
              <a:ext cx="241069" cy="374073"/>
            </a:xfrm>
            <a:prstGeom prst="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63"/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6426149" y="2803770"/>
              <a:ext cx="90618" cy="232756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63"/>
            </a:p>
          </p:txBody>
        </p:sp>
      </p:grp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05C9-39E4-4CFC-B407-5DA10E488F56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2653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234151" y="746495"/>
            <a:ext cx="56236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3. </a:t>
            </a:r>
            <a:r>
              <a:rPr lang="ko-KR" altLang="en-US" sz="20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진단 </a:t>
            </a:r>
            <a:r>
              <a:rPr lang="ko-KR" altLang="en-US" sz="2000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페이지 이동 </a:t>
            </a:r>
            <a:r>
              <a:rPr lang="en-US" altLang="ko-KR" sz="2000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&gt; 00</a:t>
            </a:r>
            <a:r>
              <a:rPr lang="ko-KR" altLang="en-US" sz="2000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진단 </a:t>
            </a:r>
            <a:r>
              <a:rPr lang="en-US" altLang="ko-KR" sz="2000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‘</a:t>
            </a:r>
            <a:r>
              <a:rPr lang="ko-KR" altLang="en-US" sz="2000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진단하기</a:t>
            </a:r>
            <a:r>
              <a:rPr lang="en-US" altLang="ko-KR" sz="2000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’</a:t>
            </a:r>
            <a:r>
              <a:rPr lang="ko-KR" altLang="en-US" sz="2000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</a:t>
            </a:r>
            <a:r>
              <a:rPr lang="ko-KR" altLang="en-US" sz="20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클릭</a:t>
            </a:r>
            <a:endParaRPr lang="en-US" altLang="ko-KR" sz="2000" dirty="0" smtClean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r>
              <a:rPr lang="en-US" altLang="ko-KR" sz="1200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</a:t>
            </a:r>
            <a:r>
              <a:rPr lang="en-US" altLang="ko-KR" sz="12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 &gt;&gt; </a:t>
            </a:r>
            <a:r>
              <a:rPr lang="ko-KR" altLang="en-US" sz="12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진단명 확인 후 해당 진단 실시</a:t>
            </a:r>
            <a:endParaRPr lang="ko-KR" altLang="en-US" sz="1200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0" y="6720001"/>
            <a:ext cx="9906000" cy="137999"/>
          </a:xfrm>
          <a:prstGeom prst="rect">
            <a:avLst/>
          </a:prstGeom>
          <a:solidFill>
            <a:srgbClr val="253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6" name="그룹 25"/>
          <p:cNvGrpSpPr/>
          <p:nvPr/>
        </p:nvGrpSpPr>
        <p:grpSpPr>
          <a:xfrm>
            <a:off x="0" y="-2"/>
            <a:ext cx="9906000" cy="629301"/>
            <a:chOff x="0" y="-2"/>
            <a:chExt cx="9906000" cy="629301"/>
          </a:xfrm>
        </p:grpSpPr>
        <p:sp>
          <p:nvSpPr>
            <p:cNvPr id="27" name="직사각형 26"/>
            <p:cNvSpPr/>
            <p:nvPr/>
          </p:nvSpPr>
          <p:spPr>
            <a:xfrm>
              <a:off x="0" y="1"/>
              <a:ext cx="9906000" cy="629296"/>
            </a:xfrm>
            <a:prstGeom prst="rect">
              <a:avLst/>
            </a:prstGeom>
            <a:solidFill>
              <a:srgbClr val="253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직사각형 27"/>
            <p:cNvSpPr/>
            <p:nvPr/>
          </p:nvSpPr>
          <p:spPr>
            <a:xfrm>
              <a:off x="798022" y="-2"/>
              <a:ext cx="9107978" cy="629301"/>
            </a:xfrm>
            <a:prstGeom prst="rect">
              <a:avLst/>
            </a:prstGeom>
            <a:solidFill>
              <a:srgbClr val="EBE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798022" y="123782"/>
            <a:ext cx="3324949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altLang="ko-KR" sz="2000" dirty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01 </a:t>
            </a:r>
            <a:r>
              <a:rPr lang="ko-KR" altLang="en-US" sz="2000" dirty="0" err="1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학생역량</a:t>
            </a:r>
            <a:r>
              <a:rPr lang="ko-KR" altLang="en-US" sz="2000" dirty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진단 실시 방법</a:t>
            </a: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 rotWithShape="1"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2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3687"/>
          <a:stretch/>
        </p:blipFill>
        <p:spPr>
          <a:xfrm>
            <a:off x="201324" y="114593"/>
            <a:ext cx="395374" cy="400110"/>
          </a:xfrm>
          <a:prstGeom prst="rect">
            <a:avLst/>
          </a:prstGeom>
          <a:noFill/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05C9-39E4-4CFC-B407-5DA10E488F56}" type="slidenum">
              <a:rPr lang="ko-KR" altLang="en-US" smtClean="0"/>
              <a:pPr/>
              <a:t>5</a:t>
            </a:fld>
            <a:endParaRPr lang="ko-KR" altLang="en-US" dirty="0"/>
          </a:p>
        </p:txBody>
      </p:sp>
      <p:grpSp>
        <p:nvGrpSpPr>
          <p:cNvPr id="16" name="그룹 15"/>
          <p:cNvGrpSpPr/>
          <p:nvPr/>
        </p:nvGrpSpPr>
        <p:grpSpPr>
          <a:xfrm>
            <a:off x="266016" y="1565411"/>
            <a:ext cx="8704847" cy="4338023"/>
            <a:chOff x="-14089" y="1680005"/>
            <a:chExt cx="8704847" cy="4338023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72252" y="1680005"/>
              <a:ext cx="7518506" cy="4338023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7" name="직사각형 6"/>
            <p:cNvSpPr/>
            <p:nvPr/>
          </p:nvSpPr>
          <p:spPr>
            <a:xfrm>
              <a:off x="7974280" y="1782088"/>
              <a:ext cx="274474" cy="200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63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881261" y="1726572"/>
              <a:ext cx="484022" cy="2285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650" dirty="0" err="1"/>
                <a:t>김학습</a:t>
              </a:r>
              <a:endParaRPr lang="ko-KR" altLang="en-US" sz="650" dirty="0"/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1172251" y="4646965"/>
              <a:ext cx="7518507" cy="1371063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63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-14089" y="5143182"/>
              <a:ext cx="146847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100" b="1" dirty="0" smtClean="0">
                  <a:solidFill>
                    <a:srgbClr val="FF0000"/>
                  </a:solidFill>
                </a:rPr>
                <a:t>활성화 된 </a:t>
              </a:r>
              <a:endParaRPr lang="en-US" altLang="ko-KR" sz="11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ko-KR" altLang="en-US" sz="1100" b="1" dirty="0" smtClean="0">
                  <a:solidFill>
                    <a:srgbClr val="FF0000"/>
                  </a:solidFill>
                </a:rPr>
                <a:t>진단 리스트</a:t>
              </a:r>
              <a:endParaRPr lang="en-US" altLang="ko-KR" sz="1100" b="1" dirty="0" smtClean="0">
                <a:solidFill>
                  <a:srgbClr val="FF0000"/>
                </a:solidFill>
              </a:endParaRPr>
            </a:p>
            <a:p>
              <a:pPr algn="ctr"/>
              <a:r>
                <a:rPr lang="ko-KR" altLang="en-US" sz="1100" b="1" dirty="0" smtClean="0">
                  <a:solidFill>
                    <a:srgbClr val="FF0000"/>
                  </a:solidFill>
                </a:rPr>
                <a:t>확인 후 </a:t>
              </a:r>
              <a:endParaRPr lang="en-US" altLang="ko-KR" sz="1100" b="1" dirty="0">
                <a:solidFill>
                  <a:srgbClr val="FF0000"/>
                </a:solidFill>
              </a:endParaRPr>
            </a:p>
            <a:p>
              <a:pPr algn="ctr"/>
              <a:r>
                <a:rPr lang="ko-KR" altLang="en-US" sz="1100" b="1" dirty="0" smtClean="0">
                  <a:solidFill>
                    <a:srgbClr val="FF0000"/>
                  </a:solidFill>
                </a:rPr>
                <a:t>모두 진행</a:t>
              </a:r>
              <a:endParaRPr lang="ko-KR" altLang="en-US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포인트가 5개인 별 5"/>
            <p:cNvSpPr/>
            <p:nvPr/>
          </p:nvSpPr>
          <p:spPr>
            <a:xfrm>
              <a:off x="542996" y="4773839"/>
              <a:ext cx="354297" cy="369343"/>
            </a:xfrm>
            <a:prstGeom prst="star5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5" name="직사각형 24"/>
            <p:cNvSpPr/>
            <p:nvPr/>
          </p:nvSpPr>
          <p:spPr>
            <a:xfrm>
              <a:off x="4606030" y="2000328"/>
              <a:ext cx="580410" cy="23708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63"/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6111240" y="5265419"/>
              <a:ext cx="1442085" cy="1543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1" name="직사각형 30"/>
            <p:cNvSpPr/>
            <p:nvPr/>
          </p:nvSpPr>
          <p:spPr>
            <a:xfrm>
              <a:off x="6111240" y="5691306"/>
              <a:ext cx="1442085" cy="1543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2" name="직사각형 31"/>
            <p:cNvSpPr/>
            <p:nvPr/>
          </p:nvSpPr>
          <p:spPr>
            <a:xfrm>
              <a:off x="1679154" y="5265419"/>
              <a:ext cx="507093" cy="1543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1679154" y="5691306"/>
              <a:ext cx="507093" cy="154305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15" name="그림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99388" y="5205915"/>
              <a:ext cx="770731" cy="278076"/>
            </a:xfrm>
            <a:prstGeom prst="rect">
              <a:avLst/>
            </a:prstGeom>
          </p:spPr>
        </p:pic>
        <p:pic>
          <p:nvPicPr>
            <p:cNvPr id="34" name="그림 3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99388" y="5634547"/>
              <a:ext cx="770731" cy="278076"/>
            </a:xfrm>
            <a:prstGeom prst="rect">
              <a:avLst/>
            </a:prstGeom>
          </p:spPr>
        </p:pic>
        <p:grpSp>
          <p:nvGrpSpPr>
            <p:cNvPr id="22" name="그룹 21"/>
            <p:cNvGrpSpPr/>
            <p:nvPr/>
          </p:nvGrpSpPr>
          <p:grpSpPr>
            <a:xfrm rot="20024715">
              <a:off x="8152142" y="5290053"/>
              <a:ext cx="349900" cy="451607"/>
              <a:chOff x="6350924" y="2502131"/>
              <a:chExt cx="241069" cy="534395"/>
            </a:xfrm>
          </p:grpSpPr>
          <p:sp>
            <p:nvSpPr>
              <p:cNvPr id="23" name="이등변 삼각형 22"/>
              <p:cNvSpPr/>
              <p:nvPr/>
            </p:nvSpPr>
            <p:spPr>
              <a:xfrm>
                <a:off x="6350924" y="2502131"/>
                <a:ext cx="241069" cy="374073"/>
              </a:xfrm>
              <a:prstGeom prst="triangle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463"/>
              </a:p>
            </p:txBody>
          </p:sp>
          <p:sp>
            <p:nvSpPr>
              <p:cNvPr id="24" name="직사각형 23"/>
              <p:cNvSpPr/>
              <p:nvPr/>
            </p:nvSpPr>
            <p:spPr>
              <a:xfrm>
                <a:off x="6426149" y="2803770"/>
                <a:ext cx="90618" cy="2327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463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8170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2"/>
          <a:srcRect r="12035"/>
          <a:stretch/>
        </p:blipFill>
        <p:spPr>
          <a:xfrm>
            <a:off x="4176686" y="6066102"/>
            <a:ext cx="1642223" cy="647700"/>
          </a:xfrm>
          <a:prstGeom prst="rect">
            <a:avLst/>
          </a:prstGeom>
        </p:spPr>
      </p:pic>
      <p:sp>
        <p:nvSpPr>
          <p:cNvPr id="23" name="이등변 삼각형 22"/>
          <p:cNvSpPr/>
          <p:nvPr/>
        </p:nvSpPr>
        <p:spPr>
          <a:xfrm>
            <a:off x="5469775" y="5750685"/>
            <a:ext cx="1192059" cy="653253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" name="그룹 1"/>
          <p:cNvGrpSpPr/>
          <p:nvPr/>
        </p:nvGrpSpPr>
        <p:grpSpPr>
          <a:xfrm>
            <a:off x="1185576" y="1284782"/>
            <a:ext cx="7624441" cy="4738674"/>
            <a:chOff x="1185576" y="1218107"/>
            <a:chExt cx="7624441" cy="4738674"/>
          </a:xfrm>
        </p:grpSpPr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85576" y="1218107"/>
              <a:ext cx="7624441" cy="4645311"/>
            </a:xfrm>
            <a:prstGeom prst="rect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</p:pic>
        <p:sp>
          <p:nvSpPr>
            <p:cNvPr id="7" name="직사각형 6"/>
            <p:cNvSpPr/>
            <p:nvPr/>
          </p:nvSpPr>
          <p:spPr>
            <a:xfrm>
              <a:off x="8087876" y="1289746"/>
              <a:ext cx="264759" cy="19095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63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998149" y="1236909"/>
              <a:ext cx="466889" cy="2175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650" dirty="0" err="1"/>
                <a:t>김학습</a:t>
              </a:r>
              <a:endParaRPr lang="ko-KR" altLang="en-US" sz="650" dirty="0"/>
            </a:p>
          </p:txBody>
        </p:sp>
        <p:grpSp>
          <p:nvGrpSpPr>
            <p:cNvPr id="14" name="그룹 13"/>
            <p:cNvGrpSpPr/>
            <p:nvPr/>
          </p:nvGrpSpPr>
          <p:grpSpPr>
            <a:xfrm rot="20024715">
              <a:off x="2748738" y="5646245"/>
              <a:ext cx="161665" cy="310536"/>
              <a:chOff x="6350924" y="2502131"/>
              <a:chExt cx="241069" cy="534395"/>
            </a:xfrm>
          </p:grpSpPr>
          <p:sp>
            <p:nvSpPr>
              <p:cNvPr id="15" name="이등변 삼각형 14"/>
              <p:cNvSpPr/>
              <p:nvPr/>
            </p:nvSpPr>
            <p:spPr>
              <a:xfrm>
                <a:off x="6350924" y="2502131"/>
                <a:ext cx="241069" cy="374073"/>
              </a:xfrm>
              <a:prstGeom prst="triangle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463"/>
              </a:p>
            </p:txBody>
          </p:sp>
          <p:sp>
            <p:nvSpPr>
              <p:cNvPr id="16" name="직사각형 15"/>
              <p:cNvSpPr/>
              <p:nvPr/>
            </p:nvSpPr>
            <p:spPr>
              <a:xfrm>
                <a:off x="6426149" y="2803770"/>
                <a:ext cx="90618" cy="232756"/>
              </a:xfrm>
              <a:prstGeom prst="rect">
                <a:avLst/>
              </a:prstGeom>
              <a:solidFill>
                <a:srgbClr val="FF33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1463"/>
              </a:p>
            </p:txBody>
          </p:sp>
        </p:grpSp>
        <p:sp>
          <p:nvSpPr>
            <p:cNvPr id="12" name="직사각형 11"/>
            <p:cNvSpPr/>
            <p:nvPr/>
          </p:nvSpPr>
          <p:spPr>
            <a:xfrm>
              <a:off x="1381599" y="3515160"/>
              <a:ext cx="7355204" cy="369794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63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390527" y="3209469"/>
              <a:ext cx="2215671" cy="2674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138" dirty="0" smtClean="0">
                  <a:solidFill>
                    <a:srgbClr val="FF3300"/>
                  </a:solidFill>
                </a:rPr>
                <a:t>※ </a:t>
              </a:r>
              <a:r>
                <a:rPr lang="ko-KR" altLang="en-US" sz="1138" dirty="0" smtClean="0">
                  <a:solidFill>
                    <a:srgbClr val="FF3300"/>
                  </a:solidFill>
                </a:rPr>
                <a:t>문제를 </a:t>
              </a:r>
              <a:r>
                <a:rPr lang="ko-KR" altLang="en-US" sz="1138" dirty="0">
                  <a:solidFill>
                    <a:srgbClr val="FF3300"/>
                  </a:solidFill>
                </a:rPr>
                <a:t>풀 시 </a:t>
              </a:r>
              <a:r>
                <a:rPr lang="en-US" altLang="ko-KR" sz="1138" dirty="0">
                  <a:solidFill>
                    <a:srgbClr val="FF3300"/>
                  </a:solidFill>
                </a:rPr>
                <a:t>%</a:t>
              </a:r>
              <a:r>
                <a:rPr lang="ko-KR" altLang="en-US" sz="1138" dirty="0">
                  <a:solidFill>
                    <a:srgbClr val="FF3300"/>
                  </a:solidFill>
                </a:rPr>
                <a:t>가 올라갑니다</a:t>
              </a:r>
              <a:r>
                <a:rPr lang="en-US" altLang="ko-KR" sz="1138" dirty="0">
                  <a:solidFill>
                    <a:srgbClr val="FF3300"/>
                  </a:solidFill>
                </a:rPr>
                <a:t>.</a:t>
              </a:r>
              <a:endParaRPr lang="ko-KR" altLang="en-US" sz="1138" dirty="0">
                <a:solidFill>
                  <a:srgbClr val="FF3300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2691849" y="3939336"/>
              <a:ext cx="2991725" cy="275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97232" y="4013873"/>
              <a:ext cx="2210838" cy="2262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나는 진단 문항을 끝까지 성실히 풀 자신이 있다</a:t>
              </a:r>
              <a:r>
                <a:rPr lang="en-US" altLang="ko-KR" sz="7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.</a:t>
              </a:r>
              <a:endParaRPr lang="ko-KR" altLang="en-US" sz="7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pic>
        <p:nvPicPr>
          <p:cNvPr id="11" name="그림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5817" y="4586119"/>
            <a:ext cx="3442138" cy="1805832"/>
          </a:xfrm>
          <a:prstGeom prst="rect">
            <a:avLst/>
          </a:prstGeom>
          <a:ln w="19050">
            <a:solidFill>
              <a:srgbClr val="FF0000"/>
            </a:solidFill>
          </a:ln>
        </p:spPr>
      </p:pic>
      <p:sp>
        <p:nvSpPr>
          <p:cNvPr id="20" name="TextBox 19"/>
          <p:cNvSpPr txBox="1"/>
          <p:nvPr/>
        </p:nvSpPr>
        <p:spPr>
          <a:xfrm>
            <a:off x="5818909" y="4302172"/>
            <a:ext cx="38365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dirty="0" smtClean="0">
                <a:solidFill>
                  <a:srgbClr val="FF0000"/>
                </a:solidFill>
              </a:rPr>
              <a:t>※ </a:t>
            </a:r>
            <a:r>
              <a:rPr lang="ko-KR" altLang="en-US" sz="1000" dirty="0" smtClean="0">
                <a:solidFill>
                  <a:srgbClr val="FF0000"/>
                </a:solidFill>
              </a:rPr>
              <a:t>못 푼 문항이 있을 경우</a:t>
            </a:r>
            <a:r>
              <a:rPr lang="en-US" altLang="ko-KR" sz="1000" dirty="0" smtClean="0">
                <a:solidFill>
                  <a:srgbClr val="FF0000"/>
                </a:solidFill>
              </a:rPr>
              <a:t>, </a:t>
            </a:r>
            <a:r>
              <a:rPr lang="ko-KR" altLang="en-US" sz="1000" dirty="0" smtClean="0">
                <a:solidFill>
                  <a:srgbClr val="FF0000"/>
                </a:solidFill>
              </a:rPr>
              <a:t>최종 제출 시 못 푼 문제로 이동됩니다</a:t>
            </a:r>
            <a:r>
              <a:rPr lang="en-US" altLang="ko-KR" sz="1000" dirty="0" smtClean="0">
                <a:solidFill>
                  <a:srgbClr val="FF0000"/>
                </a:solidFill>
              </a:rPr>
              <a:t>.</a:t>
            </a:r>
            <a:endParaRPr lang="ko-KR" altLang="en-US" sz="1000" dirty="0">
              <a:solidFill>
                <a:srgbClr val="FF0000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6307337" y="4602372"/>
            <a:ext cx="2785684" cy="2434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/>
        </p:nvSpPr>
        <p:spPr>
          <a:xfrm>
            <a:off x="6227549" y="4626718"/>
            <a:ext cx="14991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나는 진단 문항을 다 푼 줄 알았다</a:t>
            </a:r>
            <a:r>
              <a:rPr lang="en-US" altLang="ko-KR" sz="7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ko-KR" altLang="en-US" sz="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34151" y="756761"/>
            <a:ext cx="64411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4. </a:t>
            </a:r>
            <a:r>
              <a:rPr lang="ko-KR" altLang="en-US" sz="2000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진단 문항으로 이동 </a:t>
            </a:r>
            <a:r>
              <a:rPr lang="en-US" altLang="ko-KR" sz="2000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&gt; </a:t>
            </a:r>
            <a:r>
              <a:rPr lang="ko-KR" altLang="en-US" sz="2000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진단 실시 </a:t>
            </a:r>
            <a:r>
              <a:rPr lang="en-US" altLang="ko-KR" sz="2000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&gt; </a:t>
            </a:r>
            <a:r>
              <a:rPr lang="en-US" altLang="ko-KR" sz="20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‘</a:t>
            </a:r>
            <a:r>
              <a:rPr lang="ko-KR" altLang="en-US" sz="20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최종 제출</a:t>
            </a:r>
            <a:r>
              <a:rPr lang="en-US" altLang="ko-KR" sz="20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’</a:t>
            </a:r>
            <a:r>
              <a:rPr lang="ko-KR" altLang="en-US" sz="20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클릭</a:t>
            </a:r>
            <a:endParaRPr lang="ko-KR" altLang="en-US" sz="2000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0" y="6720001"/>
            <a:ext cx="9906000" cy="137999"/>
          </a:xfrm>
          <a:prstGeom prst="rect">
            <a:avLst/>
          </a:prstGeom>
          <a:solidFill>
            <a:srgbClr val="253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28" name="그룹 27"/>
          <p:cNvGrpSpPr/>
          <p:nvPr/>
        </p:nvGrpSpPr>
        <p:grpSpPr>
          <a:xfrm rot="20024715">
            <a:off x="5369344" y="6370765"/>
            <a:ext cx="231804" cy="326808"/>
            <a:chOff x="6350924" y="2502131"/>
            <a:chExt cx="241069" cy="534395"/>
          </a:xfrm>
        </p:grpSpPr>
        <p:sp>
          <p:nvSpPr>
            <p:cNvPr id="29" name="이등변 삼각형 28"/>
            <p:cNvSpPr/>
            <p:nvPr/>
          </p:nvSpPr>
          <p:spPr>
            <a:xfrm>
              <a:off x="6350924" y="2502131"/>
              <a:ext cx="241069" cy="374073"/>
            </a:xfrm>
            <a:prstGeom prst="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63"/>
            </a:p>
          </p:txBody>
        </p:sp>
        <p:sp>
          <p:nvSpPr>
            <p:cNvPr id="30" name="직사각형 29"/>
            <p:cNvSpPr/>
            <p:nvPr/>
          </p:nvSpPr>
          <p:spPr>
            <a:xfrm>
              <a:off x="6426149" y="2803770"/>
              <a:ext cx="90618" cy="232756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63"/>
            </a:p>
          </p:txBody>
        </p:sp>
      </p:grpSp>
      <p:grpSp>
        <p:nvGrpSpPr>
          <p:cNvPr id="31" name="그룹 30"/>
          <p:cNvGrpSpPr/>
          <p:nvPr/>
        </p:nvGrpSpPr>
        <p:grpSpPr>
          <a:xfrm>
            <a:off x="0" y="-2"/>
            <a:ext cx="9906000" cy="629301"/>
            <a:chOff x="0" y="-2"/>
            <a:chExt cx="9906000" cy="629301"/>
          </a:xfrm>
        </p:grpSpPr>
        <p:sp>
          <p:nvSpPr>
            <p:cNvPr id="32" name="직사각형 31"/>
            <p:cNvSpPr/>
            <p:nvPr/>
          </p:nvSpPr>
          <p:spPr>
            <a:xfrm>
              <a:off x="0" y="1"/>
              <a:ext cx="9906000" cy="629296"/>
            </a:xfrm>
            <a:prstGeom prst="rect">
              <a:avLst/>
            </a:prstGeom>
            <a:solidFill>
              <a:srgbClr val="253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798022" y="-2"/>
              <a:ext cx="9107978" cy="629301"/>
            </a:xfrm>
            <a:prstGeom prst="rect">
              <a:avLst/>
            </a:prstGeom>
            <a:solidFill>
              <a:srgbClr val="EBE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798022" y="123782"/>
            <a:ext cx="3324949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altLang="ko-KR" sz="2000" dirty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01 </a:t>
            </a:r>
            <a:r>
              <a:rPr lang="ko-KR" altLang="en-US" sz="2000" dirty="0" err="1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학생역량</a:t>
            </a:r>
            <a:r>
              <a:rPr lang="ko-KR" altLang="en-US" sz="2000" dirty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진단 실시 방법</a:t>
            </a: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 rotWithShape="1"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62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3687"/>
          <a:stretch/>
        </p:blipFill>
        <p:spPr>
          <a:xfrm>
            <a:off x="201324" y="114593"/>
            <a:ext cx="395374" cy="400110"/>
          </a:xfrm>
          <a:prstGeom prst="rect">
            <a:avLst/>
          </a:prstGeom>
          <a:noFill/>
        </p:spPr>
      </p:pic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05C9-39E4-4CFC-B407-5DA10E488F56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9946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그룹 13"/>
          <p:cNvGrpSpPr/>
          <p:nvPr/>
        </p:nvGrpSpPr>
        <p:grpSpPr>
          <a:xfrm>
            <a:off x="0" y="-2"/>
            <a:ext cx="9906000" cy="629301"/>
            <a:chOff x="0" y="-2"/>
            <a:chExt cx="9906000" cy="629301"/>
          </a:xfrm>
        </p:grpSpPr>
        <p:sp>
          <p:nvSpPr>
            <p:cNvPr id="15" name="직사각형 14"/>
            <p:cNvSpPr/>
            <p:nvPr/>
          </p:nvSpPr>
          <p:spPr>
            <a:xfrm>
              <a:off x="0" y="1"/>
              <a:ext cx="9906000" cy="629296"/>
            </a:xfrm>
            <a:prstGeom prst="rect">
              <a:avLst/>
            </a:prstGeom>
            <a:solidFill>
              <a:srgbClr val="253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직사각형 19"/>
            <p:cNvSpPr/>
            <p:nvPr/>
          </p:nvSpPr>
          <p:spPr>
            <a:xfrm>
              <a:off x="798022" y="-2"/>
              <a:ext cx="9107978" cy="629301"/>
            </a:xfrm>
            <a:prstGeom prst="rect">
              <a:avLst/>
            </a:prstGeom>
            <a:solidFill>
              <a:srgbClr val="EBE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0" y="6720001"/>
            <a:ext cx="9906000" cy="137999"/>
          </a:xfrm>
          <a:prstGeom prst="rect">
            <a:avLst/>
          </a:prstGeom>
          <a:solidFill>
            <a:srgbClr val="253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 rotWithShape="1">
          <a:blip r:embed="rId2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62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3687"/>
          <a:stretch/>
        </p:blipFill>
        <p:spPr>
          <a:xfrm>
            <a:off x="201324" y="104021"/>
            <a:ext cx="395374" cy="400110"/>
          </a:xfrm>
          <a:prstGeom prst="rect">
            <a:avLst/>
          </a:prstGeom>
          <a:noFill/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05C9-39E4-4CFC-B407-5DA10E488F56}" type="slidenum">
              <a:rPr lang="ko-KR" altLang="en-US" smtClean="0"/>
              <a:pPr/>
              <a:t>7</a:t>
            </a:fld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99011" y="881298"/>
            <a:ext cx="6017994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ko-KR" altLang="en-US" sz="2000" dirty="0" smtClean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▶ 목차</a:t>
            </a:r>
            <a:endParaRPr lang="en-US" altLang="ko-KR" sz="2000" dirty="0" smtClean="0">
              <a:solidFill>
                <a:srgbClr val="253532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  <a:p>
            <a:pPr>
              <a:lnSpc>
                <a:spcPct val="250000"/>
              </a:lnSpc>
            </a:pPr>
            <a:r>
              <a:rPr lang="en-US" altLang="ko-KR" sz="2000" dirty="0" smtClean="0">
                <a:solidFill>
                  <a:srgbClr val="EBE8D8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 01 </a:t>
            </a:r>
            <a:r>
              <a:rPr lang="ko-KR" altLang="en-US" sz="2000" dirty="0" err="1" smtClean="0">
                <a:solidFill>
                  <a:srgbClr val="EBE8D8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학생역량</a:t>
            </a:r>
            <a:r>
              <a:rPr lang="ko-KR" altLang="en-US" sz="2000" dirty="0" smtClean="0">
                <a:solidFill>
                  <a:srgbClr val="EBE8D8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진단 실시 방법 </a:t>
            </a:r>
            <a:r>
              <a:rPr lang="en-US" altLang="ko-KR" sz="2000" dirty="0" smtClean="0">
                <a:solidFill>
                  <a:srgbClr val="EBE8D8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…… p2</a:t>
            </a:r>
          </a:p>
          <a:p>
            <a:pPr>
              <a:lnSpc>
                <a:spcPct val="250000"/>
              </a:lnSpc>
            </a:pPr>
            <a:r>
              <a:rPr lang="en-US" altLang="ko-KR" sz="2000" dirty="0" smtClean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 02 </a:t>
            </a:r>
            <a:r>
              <a:rPr lang="ko-KR" altLang="en-US" sz="2000" dirty="0" err="1" smtClean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학생역량</a:t>
            </a:r>
            <a:r>
              <a:rPr lang="ko-KR" altLang="en-US" sz="2000" dirty="0" smtClean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진단 결과 확인 및 변화도 확인 </a:t>
            </a:r>
            <a:r>
              <a:rPr lang="en-US" altLang="ko-KR" sz="2000" dirty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…… </a:t>
            </a:r>
            <a:r>
              <a:rPr lang="en-US" altLang="ko-KR" sz="2000" dirty="0" smtClean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p7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98022" y="123782"/>
            <a:ext cx="2605200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ko-KR" altLang="en-US" sz="2000" dirty="0" err="1" smtClean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학생역량</a:t>
            </a:r>
            <a:r>
              <a:rPr lang="ko-KR" altLang="en-US" sz="2000" dirty="0" smtClean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진단 매뉴얼</a:t>
            </a:r>
            <a:endParaRPr lang="ko-KR" altLang="en-US" sz="2000" dirty="0">
              <a:solidFill>
                <a:srgbClr val="253532"/>
              </a:solidFill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3954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2"/>
          <a:srcRect b="23990"/>
          <a:stretch/>
        </p:blipFill>
        <p:spPr>
          <a:xfrm>
            <a:off x="419224" y="1230284"/>
            <a:ext cx="6598651" cy="4776654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7" name="직사각형 6"/>
          <p:cNvSpPr/>
          <p:nvPr/>
        </p:nvSpPr>
        <p:spPr>
          <a:xfrm>
            <a:off x="6388989" y="1304054"/>
            <a:ext cx="255699" cy="1790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63"/>
          </a:p>
        </p:txBody>
      </p:sp>
      <p:sp>
        <p:nvSpPr>
          <p:cNvPr id="8" name="TextBox 7"/>
          <p:cNvSpPr txBox="1"/>
          <p:nvPr/>
        </p:nvSpPr>
        <p:spPr>
          <a:xfrm>
            <a:off x="6278622" y="1254520"/>
            <a:ext cx="434734" cy="1923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50" dirty="0" err="1" smtClean="0"/>
              <a:t>김학습</a:t>
            </a:r>
            <a:endParaRPr lang="ko-KR" altLang="en-US" sz="650" dirty="0"/>
          </a:p>
        </p:txBody>
      </p:sp>
      <p:sp>
        <p:nvSpPr>
          <p:cNvPr id="12" name="직사각형 11"/>
          <p:cNvSpPr/>
          <p:nvPr/>
        </p:nvSpPr>
        <p:spPr>
          <a:xfrm>
            <a:off x="6174489" y="5600771"/>
            <a:ext cx="793232" cy="3900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63"/>
          </a:p>
        </p:txBody>
      </p:sp>
      <p:sp>
        <p:nvSpPr>
          <p:cNvPr id="9" name="직사각형 8"/>
          <p:cNvSpPr/>
          <p:nvPr/>
        </p:nvSpPr>
        <p:spPr>
          <a:xfrm>
            <a:off x="4798776" y="4243355"/>
            <a:ext cx="1289896" cy="25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4798775" y="4586696"/>
            <a:ext cx="1289896" cy="25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4798774" y="4930036"/>
            <a:ext cx="1289896" cy="25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4798774" y="5280139"/>
            <a:ext cx="1289896" cy="25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/>
          <p:cNvSpPr/>
          <p:nvPr/>
        </p:nvSpPr>
        <p:spPr>
          <a:xfrm>
            <a:off x="4784053" y="5672508"/>
            <a:ext cx="1289896" cy="2580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 rotWithShape="1">
          <a:blip r:embed="rId3"/>
          <a:srcRect l="8025" t="20875" r="19793" b="67316"/>
          <a:stretch/>
        </p:blipFill>
        <p:spPr>
          <a:xfrm>
            <a:off x="6215055" y="4204371"/>
            <a:ext cx="712101" cy="271297"/>
          </a:xfrm>
          <a:prstGeom prst="rect">
            <a:avLst/>
          </a:prstGeom>
        </p:spPr>
      </p:pic>
      <p:grpSp>
        <p:nvGrpSpPr>
          <p:cNvPr id="38" name="그룹 37"/>
          <p:cNvGrpSpPr/>
          <p:nvPr/>
        </p:nvGrpSpPr>
        <p:grpSpPr>
          <a:xfrm>
            <a:off x="6800948" y="2443702"/>
            <a:ext cx="2558218" cy="2007979"/>
            <a:chOff x="6900819" y="2311868"/>
            <a:chExt cx="2558218" cy="2007979"/>
          </a:xfrm>
        </p:grpSpPr>
        <p:sp>
          <p:nvSpPr>
            <p:cNvPr id="36" name="이등변 삼각형 35"/>
            <p:cNvSpPr/>
            <p:nvPr/>
          </p:nvSpPr>
          <p:spPr>
            <a:xfrm>
              <a:off x="6900819" y="3596395"/>
              <a:ext cx="1192059" cy="653253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17" name="그룹 16"/>
            <p:cNvGrpSpPr/>
            <p:nvPr/>
          </p:nvGrpSpPr>
          <p:grpSpPr>
            <a:xfrm>
              <a:off x="7199987" y="2311868"/>
              <a:ext cx="2259050" cy="2007979"/>
              <a:chOff x="7199987" y="2461493"/>
              <a:chExt cx="2259050" cy="2007979"/>
            </a:xfrm>
          </p:grpSpPr>
          <p:pic>
            <p:nvPicPr>
              <p:cNvPr id="32" name="그림 31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50378" y="2461493"/>
                <a:ext cx="1008659" cy="2007979"/>
              </a:xfrm>
              <a:prstGeom prst="rect">
                <a:avLst/>
              </a:prstGeom>
            </p:spPr>
          </p:pic>
          <p:grpSp>
            <p:nvGrpSpPr>
              <p:cNvPr id="33" name="그룹 32"/>
              <p:cNvGrpSpPr/>
              <p:nvPr/>
            </p:nvGrpSpPr>
            <p:grpSpPr>
              <a:xfrm>
                <a:off x="7199987" y="2462879"/>
                <a:ext cx="1104727" cy="1928716"/>
                <a:chOff x="6630387" y="2563188"/>
                <a:chExt cx="1104727" cy="1928716"/>
              </a:xfrm>
            </p:grpSpPr>
            <p:pic>
              <p:nvPicPr>
                <p:cNvPr id="34" name="그림 33"/>
                <p:cNvPicPr>
                  <a:picLocks noChangeAspect="1"/>
                </p:cNvPicPr>
                <p:nvPr/>
              </p:nvPicPr>
              <p:blipFill rotWithShape="1">
                <a:blip r:embed="rId3"/>
                <a:srcRect r="13133" b="46478"/>
                <a:stretch/>
              </p:blipFill>
              <p:spPr>
                <a:xfrm>
                  <a:off x="6630387" y="2563188"/>
                  <a:ext cx="1100450" cy="1544686"/>
                </a:xfrm>
                <a:prstGeom prst="rect">
                  <a:avLst/>
                </a:prstGeom>
              </p:spPr>
            </p:pic>
            <p:pic>
              <p:nvPicPr>
                <p:cNvPr id="35" name="그림 34"/>
                <p:cNvPicPr>
                  <a:picLocks noChangeAspect="1"/>
                </p:cNvPicPr>
                <p:nvPr/>
              </p:nvPicPr>
              <p:blipFill rotWithShape="1">
                <a:blip r:embed="rId3"/>
                <a:srcRect t="84976" r="13133"/>
                <a:stretch/>
              </p:blipFill>
              <p:spPr>
                <a:xfrm>
                  <a:off x="6634664" y="4058301"/>
                  <a:ext cx="1100450" cy="433603"/>
                </a:xfrm>
                <a:prstGeom prst="rect">
                  <a:avLst/>
                </a:prstGeom>
              </p:spPr>
            </p:pic>
          </p:grpSp>
        </p:grpSp>
        <p:sp>
          <p:nvSpPr>
            <p:cNvPr id="3" name="오른쪽 화살표 2"/>
            <p:cNvSpPr/>
            <p:nvPr/>
          </p:nvSpPr>
          <p:spPr>
            <a:xfrm>
              <a:off x="8247690" y="3003959"/>
              <a:ext cx="206031" cy="193756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7" name="직사각형 36"/>
            <p:cNvSpPr/>
            <p:nvPr/>
          </p:nvSpPr>
          <p:spPr>
            <a:xfrm>
              <a:off x="7199987" y="2392864"/>
              <a:ext cx="2259050" cy="185672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4" name="오른쪽 화살표 43"/>
          <p:cNvSpPr/>
          <p:nvPr/>
        </p:nvSpPr>
        <p:spPr>
          <a:xfrm>
            <a:off x="7126400" y="5009998"/>
            <a:ext cx="206031" cy="193756"/>
          </a:xfrm>
          <a:prstGeom prst="rightArrow">
            <a:avLst/>
          </a:prstGeom>
          <a:solidFill>
            <a:srgbClr val="253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253532"/>
              </a:solidFill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349932" y="4975622"/>
            <a:ext cx="3836576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38" dirty="0" smtClean="0">
                <a:solidFill>
                  <a:srgbClr val="253532"/>
                </a:solidFill>
              </a:rPr>
              <a:t>※ </a:t>
            </a:r>
            <a:r>
              <a:rPr lang="ko-KR" altLang="en-US" sz="1138" dirty="0" smtClean="0">
                <a:solidFill>
                  <a:srgbClr val="253532"/>
                </a:solidFill>
              </a:rPr>
              <a:t>진단 대상이 아닌 경우</a:t>
            </a:r>
            <a:r>
              <a:rPr lang="en-US" altLang="ko-KR" sz="1138" dirty="0" smtClean="0">
                <a:solidFill>
                  <a:srgbClr val="253532"/>
                </a:solidFill>
              </a:rPr>
              <a:t>,</a:t>
            </a:r>
            <a:r>
              <a:rPr lang="ko-KR" altLang="en-US" sz="1138" dirty="0" smtClean="0">
                <a:solidFill>
                  <a:srgbClr val="253532"/>
                </a:solidFill>
              </a:rPr>
              <a:t> 비활성화</a:t>
            </a:r>
            <a:endParaRPr lang="ko-KR" altLang="en-US" sz="1138" dirty="0">
              <a:solidFill>
                <a:srgbClr val="253532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100116" y="6040296"/>
            <a:ext cx="3836576" cy="442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138" b="1" dirty="0" smtClean="0">
                <a:solidFill>
                  <a:srgbClr val="253532"/>
                </a:solidFill>
              </a:rPr>
              <a:t>※ </a:t>
            </a:r>
            <a:r>
              <a:rPr lang="ko-KR" altLang="en-US" sz="1138" b="1" dirty="0" smtClean="0">
                <a:solidFill>
                  <a:srgbClr val="253532"/>
                </a:solidFill>
              </a:rPr>
              <a:t>최종 제출 이후</a:t>
            </a:r>
            <a:r>
              <a:rPr lang="en-US" altLang="ko-KR" sz="1138" b="1" dirty="0" smtClean="0">
                <a:solidFill>
                  <a:srgbClr val="253532"/>
                </a:solidFill>
              </a:rPr>
              <a:t>, </a:t>
            </a:r>
            <a:r>
              <a:rPr lang="ko-KR" altLang="en-US" sz="1138" b="1" dirty="0" smtClean="0">
                <a:solidFill>
                  <a:srgbClr val="253532"/>
                </a:solidFill>
              </a:rPr>
              <a:t>결과</a:t>
            </a:r>
            <a:r>
              <a:rPr lang="en-US" altLang="ko-KR" sz="1138" b="1" dirty="0" smtClean="0">
                <a:solidFill>
                  <a:srgbClr val="253532"/>
                </a:solidFill>
              </a:rPr>
              <a:t>(</a:t>
            </a:r>
            <a:r>
              <a:rPr lang="ko-KR" altLang="en-US" sz="1138" b="1" dirty="0" smtClean="0">
                <a:solidFill>
                  <a:srgbClr val="253532"/>
                </a:solidFill>
              </a:rPr>
              <a:t>점수</a:t>
            </a:r>
            <a:r>
              <a:rPr lang="en-US" altLang="ko-KR" sz="1138" b="1" dirty="0" smtClean="0">
                <a:solidFill>
                  <a:srgbClr val="253532"/>
                </a:solidFill>
              </a:rPr>
              <a:t>) </a:t>
            </a:r>
            <a:r>
              <a:rPr lang="ko-KR" altLang="en-US" sz="1138" b="1" dirty="0" smtClean="0">
                <a:solidFill>
                  <a:srgbClr val="253532"/>
                </a:solidFill>
              </a:rPr>
              <a:t>확인 가능</a:t>
            </a:r>
            <a:endParaRPr lang="en-US" altLang="ko-KR" sz="1138" b="1" dirty="0" smtClean="0">
              <a:solidFill>
                <a:srgbClr val="253532"/>
              </a:solidFill>
            </a:endParaRPr>
          </a:p>
          <a:p>
            <a:r>
              <a:rPr lang="en-US" altLang="ko-KR" sz="1138" dirty="0" smtClean="0">
                <a:solidFill>
                  <a:srgbClr val="253532"/>
                </a:solidFill>
              </a:rPr>
              <a:t>※ </a:t>
            </a:r>
            <a:r>
              <a:rPr lang="ko-KR" altLang="en-US" sz="1138" dirty="0" smtClean="0">
                <a:solidFill>
                  <a:srgbClr val="253532"/>
                </a:solidFill>
              </a:rPr>
              <a:t>진단 최종 제출 이후</a:t>
            </a:r>
            <a:r>
              <a:rPr lang="en-US" altLang="ko-KR" sz="1138" dirty="0" smtClean="0">
                <a:solidFill>
                  <a:srgbClr val="253532"/>
                </a:solidFill>
              </a:rPr>
              <a:t>,</a:t>
            </a:r>
            <a:r>
              <a:rPr lang="ko-KR" altLang="en-US" sz="1138" dirty="0" smtClean="0">
                <a:solidFill>
                  <a:srgbClr val="253532"/>
                </a:solidFill>
              </a:rPr>
              <a:t> </a:t>
            </a:r>
            <a:r>
              <a:rPr lang="ko-KR" altLang="en-US" sz="1138" u="sng" dirty="0" err="1" smtClean="0">
                <a:solidFill>
                  <a:srgbClr val="253532"/>
                </a:solidFill>
              </a:rPr>
              <a:t>재실시</a:t>
            </a:r>
            <a:r>
              <a:rPr lang="ko-KR" altLang="en-US" sz="1138" u="sng" dirty="0" smtClean="0">
                <a:solidFill>
                  <a:srgbClr val="253532"/>
                </a:solidFill>
              </a:rPr>
              <a:t> 불가 </a:t>
            </a:r>
            <a:endParaRPr lang="ko-KR" altLang="en-US" sz="1138" u="sng" dirty="0">
              <a:solidFill>
                <a:srgbClr val="253532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34151" y="741378"/>
            <a:ext cx="29642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1. </a:t>
            </a:r>
            <a:r>
              <a:rPr lang="ko-KR" altLang="en-US" sz="2000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최종 제출 </a:t>
            </a:r>
            <a:r>
              <a:rPr lang="en-US" altLang="ko-KR" sz="2000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&gt; </a:t>
            </a:r>
            <a:r>
              <a:rPr lang="ko-KR" altLang="en-US" sz="2000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결과 </a:t>
            </a:r>
            <a:r>
              <a:rPr lang="ko-KR" altLang="en-US" sz="20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확인 </a:t>
            </a:r>
            <a:endParaRPr lang="ko-KR" altLang="en-US" sz="1400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6644688" y="2037133"/>
            <a:ext cx="3836576" cy="417308"/>
            <a:chOff x="6595795" y="2128335"/>
            <a:chExt cx="3836576" cy="417308"/>
          </a:xfrm>
        </p:grpSpPr>
        <p:sp>
          <p:nvSpPr>
            <p:cNvPr id="4" name="직사각형 3"/>
            <p:cNvSpPr/>
            <p:nvPr/>
          </p:nvSpPr>
          <p:spPr>
            <a:xfrm>
              <a:off x="6595795" y="2128888"/>
              <a:ext cx="3196598" cy="41675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595795" y="2128335"/>
              <a:ext cx="38365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000" dirty="0" smtClean="0">
                  <a:solidFill>
                    <a:srgbClr val="FF0000"/>
                  </a:solidFill>
                </a:rPr>
                <a:t>※ </a:t>
              </a:r>
              <a:r>
                <a:rPr lang="ko-KR" altLang="en-US" sz="1000" dirty="0" smtClean="0">
                  <a:solidFill>
                    <a:srgbClr val="FF0000"/>
                  </a:solidFill>
                </a:rPr>
                <a:t>진단 시행 중 나가게 될 경우</a:t>
              </a:r>
              <a:r>
                <a:rPr lang="en-US" altLang="ko-KR" sz="1000" dirty="0" smtClean="0">
                  <a:solidFill>
                    <a:srgbClr val="FF0000"/>
                  </a:solidFill>
                </a:rPr>
                <a:t>, </a:t>
              </a:r>
              <a:r>
                <a:rPr lang="ko-KR" altLang="en-US" sz="1000" dirty="0" smtClean="0">
                  <a:solidFill>
                    <a:srgbClr val="FF0000"/>
                  </a:solidFill>
                </a:rPr>
                <a:t>이어하기로 변경됩니다</a:t>
              </a:r>
              <a:r>
                <a:rPr lang="en-US" altLang="ko-KR" sz="1000" dirty="0" smtClean="0">
                  <a:solidFill>
                    <a:srgbClr val="FF0000"/>
                  </a:solidFill>
                </a:rPr>
                <a:t>.</a:t>
              </a:r>
            </a:p>
            <a:p>
              <a:r>
                <a:rPr lang="en-US" altLang="ko-KR" sz="1000" dirty="0" smtClean="0">
                  <a:solidFill>
                    <a:srgbClr val="FF0000"/>
                  </a:solidFill>
                </a:rPr>
                <a:t> </a:t>
              </a:r>
              <a:r>
                <a:rPr lang="ko-KR" altLang="en-US" sz="1000" dirty="0" smtClean="0">
                  <a:solidFill>
                    <a:srgbClr val="FF0000"/>
                  </a:solidFill>
                </a:rPr>
                <a:t>답변이 저장되지 않을 수 있으니 주의해주세요</a:t>
              </a:r>
              <a:r>
                <a:rPr lang="en-US" altLang="ko-KR" sz="1000" dirty="0" smtClean="0">
                  <a:solidFill>
                    <a:srgbClr val="FF0000"/>
                  </a:solidFill>
                </a:rPr>
                <a:t>.</a:t>
              </a:r>
              <a:endParaRPr lang="ko-KR" altLang="en-US" sz="10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2" name="직사각형 41"/>
          <p:cNvSpPr/>
          <p:nvPr/>
        </p:nvSpPr>
        <p:spPr>
          <a:xfrm>
            <a:off x="0" y="6720001"/>
            <a:ext cx="9906000" cy="137999"/>
          </a:xfrm>
          <a:prstGeom prst="rect">
            <a:avLst/>
          </a:prstGeom>
          <a:solidFill>
            <a:srgbClr val="253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46" name="그룹 45"/>
          <p:cNvGrpSpPr/>
          <p:nvPr/>
        </p:nvGrpSpPr>
        <p:grpSpPr>
          <a:xfrm rot="20024715">
            <a:off x="6612507" y="5725286"/>
            <a:ext cx="331652" cy="410618"/>
            <a:chOff x="6350924" y="2502131"/>
            <a:chExt cx="241069" cy="534395"/>
          </a:xfrm>
        </p:grpSpPr>
        <p:sp>
          <p:nvSpPr>
            <p:cNvPr id="47" name="이등변 삼각형 46"/>
            <p:cNvSpPr/>
            <p:nvPr/>
          </p:nvSpPr>
          <p:spPr>
            <a:xfrm>
              <a:off x="6350924" y="2502131"/>
              <a:ext cx="241069" cy="374073"/>
            </a:xfrm>
            <a:prstGeom prst="triangle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63"/>
            </a:p>
          </p:txBody>
        </p:sp>
        <p:sp>
          <p:nvSpPr>
            <p:cNvPr id="48" name="직사각형 47"/>
            <p:cNvSpPr/>
            <p:nvPr/>
          </p:nvSpPr>
          <p:spPr>
            <a:xfrm>
              <a:off x="6426149" y="2803770"/>
              <a:ext cx="90618" cy="232756"/>
            </a:xfrm>
            <a:prstGeom prst="rect">
              <a:avLst/>
            </a:prstGeom>
            <a:solidFill>
              <a:srgbClr val="FF3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463"/>
            </a:p>
          </p:txBody>
        </p:sp>
      </p:grpSp>
      <p:grpSp>
        <p:nvGrpSpPr>
          <p:cNvPr id="39" name="그룹 38"/>
          <p:cNvGrpSpPr/>
          <p:nvPr/>
        </p:nvGrpSpPr>
        <p:grpSpPr>
          <a:xfrm>
            <a:off x="0" y="-2"/>
            <a:ext cx="9906000" cy="629301"/>
            <a:chOff x="0" y="-2"/>
            <a:chExt cx="9906000" cy="629301"/>
          </a:xfrm>
        </p:grpSpPr>
        <p:sp>
          <p:nvSpPr>
            <p:cNvPr id="49" name="직사각형 48"/>
            <p:cNvSpPr/>
            <p:nvPr/>
          </p:nvSpPr>
          <p:spPr>
            <a:xfrm>
              <a:off x="0" y="1"/>
              <a:ext cx="9906000" cy="629296"/>
            </a:xfrm>
            <a:prstGeom prst="rect">
              <a:avLst/>
            </a:prstGeom>
            <a:solidFill>
              <a:srgbClr val="253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798022" y="-2"/>
              <a:ext cx="9107978" cy="629301"/>
            </a:xfrm>
            <a:prstGeom prst="rect">
              <a:avLst/>
            </a:prstGeom>
            <a:solidFill>
              <a:srgbClr val="EBE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798022" y="123782"/>
            <a:ext cx="5032147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altLang="ko-KR" sz="2000" dirty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02 </a:t>
            </a:r>
            <a:r>
              <a:rPr lang="ko-KR" altLang="en-US" sz="2000" dirty="0" err="1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학생역량</a:t>
            </a:r>
            <a:r>
              <a:rPr lang="ko-KR" altLang="en-US" sz="2000" dirty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진단 결과 확인 및 변화도 확인</a:t>
            </a:r>
          </a:p>
        </p:txBody>
      </p:sp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62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3687"/>
          <a:stretch/>
        </p:blipFill>
        <p:spPr>
          <a:xfrm>
            <a:off x="201324" y="114593"/>
            <a:ext cx="395374" cy="400110"/>
          </a:xfrm>
          <a:prstGeom prst="rect">
            <a:avLst/>
          </a:prstGeom>
          <a:noFill/>
        </p:spPr>
      </p:pic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05C9-39E4-4CFC-B407-5DA10E488F56}" type="slidenum">
              <a:rPr lang="ko-KR" altLang="en-US" smtClean="0"/>
              <a:pPr/>
              <a:t>8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9011" y="6021296"/>
            <a:ext cx="121379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 smtClean="0">
                <a:solidFill>
                  <a:srgbClr val="FF3300"/>
                </a:solidFill>
              </a:rPr>
              <a:t>(</a:t>
            </a:r>
            <a:r>
              <a:rPr lang="ko-KR" altLang="en-US" sz="800" dirty="0" smtClean="0">
                <a:solidFill>
                  <a:srgbClr val="FF3300"/>
                </a:solidFill>
              </a:rPr>
              <a:t>예시</a:t>
            </a:r>
            <a:r>
              <a:rPr lang="en-US" altLang="ko-KR" sz="800" dirty="0" smtClean="0">
                <a:solidFill>
                  <a:srgbClr val="FF3300"/>
                </a:solidFill>
              </a:rPr>
              <a:t>)</a:t>
            </a:r>
            <a:r>
              <a:rPr lang="ko-KR" altLang="en-US" sz="800" dirty="0" smtClean="0">
                <a:solidFill>
                  <a:srgbClr val="FF3300"/>
                </a:solidFill>
              </a:rPr>
              <a:t> </a:t>
            </a:r>
            <a:r>
              <a:rPr lang="en-US" altLang="ko-KR" sz="800" dirty="0" smtClean="0">
                <a:solidFill>
                  <a:srgbClr val="FF3300"/>
                </a:solidFill>
              </a:rPr>
              <a:t>2022</a:t>
            </a:r>
            <a:r>
              <a:rPr lang="ko-KR" altLang="en-US" sz="800" dirty="0" smtClean="0">
                <a:solidFill>
                  <a:srgbClr val="FF3300"/>
                </a:solidFill>
              </a:rPr>
              <a:t>학년도</a:t>
            </a:r>
            <a:r>
              <a:rPr lang="en-US" altLang="ko-KR" sz="800" dirty="0" smtClean="0">
                <a:solidFill>
                  <a:srgbClr val="FF3300"/>
                </a:solidFill>
              </a:rPr>
              <a:t> </a:t>
            </a:r>
            <a:r>
              <a:rPr lang="ko-KR" altLang="en-US" sz="800" dirty="0" smtClean="0">
                <a:solidFill>
                  <a:srgbClr val="FF3300"/>
                </a:solidFill>
              </a:rPr>
              <a:t>기준</a:t>
            </a:r>
            <a:endParaRPr lang="ko-KR" altLang="en-US" sz="800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636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오른쪽 화살표 43"/>
          <p:cNvSpPr/>
          <p:nvPr/>
        </p:nvSpPr>
        <p:spPr>
          <a:xfrm>
            <a:off x="5080634" y="2602205"/>
            <a:ext cx="206031" cy="1937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TextBox 44"/>
          <p:cNvSpPr txBox="1"/>
          <p:nvPr/>
        </p:nvSpPr>
        <p:spPr>
          <a:xfrm>
            <a:off x="5253412" y="2548734"/>
            <a:ext cx="4411517" cy="6580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err="1" smtClean="0">
                <a:solidFill>
                  <a:srgbClr val="253532"/>
                </a:solidFill>
              </a:rPr>
              <a:t>비교역량</a:t>
            </a:r>
            <a:r>
              <a:rPr lang="ko-KR" altLang="en-US" sz="1400" b="1" dirty="0" smtClean="0">
                <a:solidFill>
                  <a:srgbClr val="253532"/>
                </a:solidFill>
              </a:rPr>
              <a:t> 그래프 확인</a:t>
            </a:r>
            <a:endParaRPr lang="en-US" altLang="ko-KR" sz="1400" b="1" dirty="0" smtClean="0">
              <a:solidFill>
                <a:srgbClr val="253532"/>
              </a:solidFill>
            </a:endParaRPr>
          </a:p>
          <a:p>
            <a:r>
              <a:rPr lang="ko-KR" altLang="en-US" sz="1138" dirty="0" smtClean="0">
                <a:solidFill>
                  <a:srgbClr val="253532"/>
                </a:solidFill>
              </a:rPr>
              <a:t>단과대학</a:t>
            </a:r>
            <a:r>
              <a:rPr lang="en-US" altLang="ko-KR" sz="1138" dirty="0" smtClean="0">
                <a:solidFill>
                  <a:srgbClr val="253532"/>
                </a:solidFill>
              </a:rPr>
              <a:t>, </a:t>
            </a:r>
            <a:r>
              <a:rPr lang="ko-KR" altLang="en-US" sz="1138" dirty="0" smtClean="0">
                <a:solidFill>
                  <a:srgbClr val="253532"/>
                </a:solidFill>
              </a:rPr>
              <a:t>전공</a:t>
            </a:r>
            <a:r>
              <a:rPr lang="en-US" altLang="ko-KR" sz="1138" dirty="0" smtClean="0">
                <a:solidFill>
                  <a:srgbClr val="253532"/>
                </a:solidFill>
              </a:rPr>
              <a:t>/</a:t>
            </a:r>
            <a:r>
              <a:rPr lang="ko-KR" altLang="en-US" sz="1138" dirty="0" smtClean="0">
                <a:solidFill>
                  <a:srgbClr val="253532"/>
                </a:solidFill>
              </a:rPr>
              <a:t>학과</a:t>
            </a:r>
            <a:r>
              <a:rPr lang="en-US" altLang="ko-KR" sz="1138" dirty="0">
                <a:solidFill>
                  <a:srgbClr val="253532"/>
                </a:solidFill>
              </a:rPr>
              <a:t>,</a:t>
            </a:r>
            <a:r>
              <a:rPr lang="en-US" altLang="ko-KR" sz="1138" dirty="0" smtClean="0">
                <a:solidFill>
                  <a:srgbClr val="253532"/>
                </a:solidFill>
              </a:rPr>
              <a:t> </a:t>
            </a:r>
            <a:r>
              <a:rPr lang="ko-KR" altLang="en-US" sz="1138" dirty="0" smtClean="0">
                <a:solidFill>
                  <a:srgbClr val="253532"/>
                </a:solidFill>
              </a:rPr>
              <a:t>성별</a:t>
            </a:r>
            <a:r>
              <a:rPr lang="en-US" altLang="ko-KR" sz="1138" dirty="0" smtClean="0">
                <a:solidFill>
                  <a:srgbClr val="253532"/>
                </a:solidFill>
              </a:rPr>
              <a:t>, </a:t>
            </a:r>
            <a:r>
              <a:rPr lang="ko-KR" altLang="en-US" sz="1138" dirty="0" smtClean="0">
                <a:solidFill>
                  <a:srgbClr val="253532"/>
                </a:solidFill>
              </a:rPr>
              <a:t>학년별</a:t>
            </a:r>
            <a:r>
              <a:rPr lang="en-US" altLang="ko-KR" sz="1138" dirty="0" smtClean="0">
                <a:solidFill>
                  <a:srgbClr val="253532"/>
                </a:solidFill>
              </a:rPr>
              <a:t> </a:t>
            </a:r>
            <a:r>
              <a:rPr lang="ko-KR" altLang="en-US" sz="1138" dirty="0" smtClean="0">
                <a:solidFill>
                  <a:srgbClr val="253532"/>
                </a:solidFill>
              </a:rPr>
              <a:t>평균 점수와 </a:t>
            </a:r>
            <a:endParaRPr lang="en-US" altLang="ko-KR" sz="1138" dirty="0" smtClean="0">
              <a:solidFill>
                <a:srgbClr val="253532"/>
              </a:solidFill>
            </a:endParaRPr>
          </a:p>
          <a:p>
            <a:r>
              <a:rPr lang="ko-KR" altLang="en-US" sz="1138" dirty="0" smtClean="0">
                <a:solidFill>
                  <a:srgbClr val="253532"/>
                </a:solidFill>
              </a:rPr>
              <a:t>내 점수 </a:t>
            </a:r>
            <a:r>
              <a:rPr lang="ko-KR" altLang="en-US" sz="1138" u="sng" dirty="0" smtClean="0">
                <a:solidFill>
                  <a:srgbClr val="253532"/>
                </a:solidFill>
              </a:rPr>
              <a:t>비교한 그래프</a:t>
            </a:r>
            <a:endParaRPr lang="ko-KR" altLang="en-US" sz="1138" u="sng" dirty="0">
              <a:solidFill>
                <a:srgbClr val="253532"/>
              </a:solidFill>
            </a:endParaRP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12" y="1228111"/>
            <a:ext cx="4656052" cy="5369030"/>
          </a:xfrm>
          <a:prstGeom prst="rect">
            <a:avLst/>
          </a:prstGeom>
        </p:spPr>
      </p:pic>
      <p:sp>
        <p:nvSpPr>
          <p:cNvPr id="42" name="오른쪽 화살표 41"/>
          <p:cNvSpPr/>
          <p:nvPr/>
        </p:nvSpPr>
        <p:spPr>
          <a:xfrm>
            <a:off x="5079400" y="4357071"/>
            <a:ext cx="206031" cy="1937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TextBox 45"/>
          <p:cNvSpPr txBox="1"/>
          <p:nvPr/>
        </p:nvSpPr>
        <p:spPr>
          <a:xfrm>
            <a:off x="5260492" y="4321247"/>
            <a:ext cx="4714778" cy="1708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rgbClr val="253532"/>
                </a:solidFill>
              </a:rPr>
              <a:t>핵심역량진단 결과 프로파일</a:t>
            </a:r>
            <a:endParaRPr lang="en-US" altLang="ko-KR" sz="1400" b="1" dirty="0" smtClean="0">
              <a:solidFill>
                <a:srgbClr val="253532"/>
              </a:solidFill>
            </a:endParaRPr>
          </a:p>
          <a:p>
            <a:r>
              <a:rPr lang="ko-KR" altLang="en-US" sz="1138" dirty="0" smtClean="0">
                <a:solidFill>
                  <a:srgbClr val="253532"/>
                </a:solidFill>
              </a:rPr>
              <a:t> </a:t>
            </a:r>
            <a:r>
              <a:rPr lang="en-US" altLang="ko-KR" sz="1138" dirty="0" smtClean="0">
                <a:solidFill>
                  <a:srgbClr val="253532"/>
                </a:solidFill>
              </a:rPr>
              <a:t>1)</a:t>
            </a:r>
            <a:r>
              <a:rPr lang="en-US" altLang="ko-KR" sz="1138" dirty="0" smtClean="0">
                <a:solidFill>
                  <a:srgbClr val="FF0000"/>
                </a:solidFill>
              </a:rPr>
              <a:t> </a:t>
            </a:r>
            <a:r>
              <a:rPr lang="ko-KR" altLang="en-US" sz="1138" dirty="0" err="1" smtClean="0">
                <a:solidFill>
                  <a:srgbClr val="FF0000"/>
                </a:solidFill>
              </a:rPr>
              <a:t>원점수</a:t>
            </a:r>
            <a:r>
              <a:rPr lang="ko-KR" altLang="en-US" sz="1138" dirty="0" smtClean="0">
                <a:solidFill>
                  <a:srgbClr val="FF0000"/>
                </a:solidFill>
              </a:rPr>
              <a:t> </a:t>
            </a:r>
            <a:r>
              <a:rPr lang="en-US" altLang="ko-KR" sz="1138" dirty="0" smtClean="0">
                <a:solidFill>
                  <a:srgbClr val="253532"/>
                </a:solidFill>
              </a:rPr>
              <a:t>: </a:t>
            </a:r>
            <a:r>
              <a:rPr lang="ko-KR" altLang="en-US" sz="1138" dirty="0" smtClean="0">
                <a:solidFill>
                  <a:srgbClr val="253532"/>
                </a:solidFill>
              </a:rPr>
              <a:t>하위 </a:t>
            </a:r>
            <a:r>
              <a:rPr lang="ko-KR" altLang="en-US" sz="1138" dirty="0" err="1" smtClean="0">
                <a:solidFill>
                  <a:srgbClr val="253532"/>
                </a:solidFill>
              </a:rPr>
              <a:t>역량별</a:t>
            </a:r>
            <a:r>
              <a:rPr lang="ko-KR" altLang="en-US" sz="1138" dirty="0" smtClean="0">
                <a:solidFill>
                  <a:srgbClr val="253532"/>
                </a:solidFill>
              </a:rPr>
              <a:t> 점수</a:t>
            </a:r>
            <a:endParaRPr lang="en-US" altLang="ko-KR" sz="1138" dirty="0" smtClean="0">
              <a:solidFill>
                <a:srgbClr val="253532"/>
              </a:solidFill>
            </a:endParaRPr>
          </a:p>
          <a:p>
            <a:r>
              <a:rPr lang="en-US" altLang="ko-KR" sz="1138" dirty="0">
                <a:solidFill>
                  <a:srgbClr val="253532"/>
                </a:solidFill>
              </a:rPr>
              <a:t> </a:t>
            </a:r>
            <a:r>
              <a:rPr lang="en-US" altLang="ko-KR" sz="1138" dirty="0" smtClean="0">
                <a:solidFill>
                  <a:srgbClr val="253532"/>
                </a:solidFill>
              </a:rPr>
              <a:t>2) </a:t>
            </a:r>
            <a:r>
              <a:rPr lang="ko-KR" altLang="en-US" sz="1138" dirty="0" smtClean="0">
                <a:solidFill>
                  <a:srgbClr val="FF0000"/>
                </a:solidFill>
              </a:rPr>
              <a:t>수준</a:t>
            </a:r>
            <a:r>
              <a:rPr lang="ko-KR" altLang="en-US" sz="1138" dirty="0" smtClean="0">
                <a:solidFill>
                  <a:srgbClr val="253532"/>
                </a:solidFill>
              </a:rPr>
              <a:t> </a:t>
            </a:r>
            <a:r>
              <a:rPr lang="en-US" altLang="ko-KR" sz="1138" dirty="0" smtClean="0">
                <a:solidFill>
                  <a:srgbClr val="253532"/>
                </a:solidFill>
              </a:rPr>
              <a:t>: </a:t>
            </a:r>
            <a:r>
              <a:rPr lang="ko-KR" altLang="en-US" sz="1138" dirty="0" err="1" smtClean="0">
                <a:solidFill>
                  <a:srgbClr val="253532"/>
                </a:solidFill>
              </a:rPr>
              <a:t>점수별</a:t>
            </a:r>
            <a:r>
              <a:rPr lang="ko-KR" altLang="en-US" sz="1138" dirty="0" smtClean="0">
                <a:solidFill>
                  <a:srgbClr val="253532"/>
                </a:solidFill>
              </a:rPr>
              <a:t> 수준 상태</a:t>
            </a:r>
            <a:endParaRPr lang="en-US" altLang="ko-KR" sz="1138" dirty="0" smtClean="0">
              <a:solidFill>
                <a:srgbClr val="253532"/>
              </a:solidFill>
            </a:endParaRPr>
          </a:p>
          <a:p>
            <a:r>
              <a:rPr lang="ko-KR" altLang="en-US" sz="1138" dirty="0" smtClean="0">
                <a:solidFill>
                  <a:srgbClr val="253532"/>
                </a:solidFill>
              </a:rPr>
              <a:t> </a:t>
            </a:r>
            <a:r>
              <a:rPr lang="en-US" altLang="ko-KR" sz="1138" dirty="0" smtClean="0">
                <a:solidFill>
                  <a:srgbClr val="253532"/>
                </a:solidFill>
              </a:rPr>
              <a:t>- </a:t>
            </a:r>
            <a:r>
              <a:rPr lang="ko-KR" altLang="en-US" sz="1138" dirty="0" err="1" smtClean="0">
                <a:solidFill>
                  <a:srgbClr val="253532"/>
                </a:solidFill>
              </a:rPr>
              <a:t>유한인성</a:t>
            </a:r>
            <a:r>
              <a:rPr lang="en-US" altLang="ko-KR" sz="1138" dirty="0" smtClean="0">
                <a:solidFill>
                  <a:srgbClr val="253532"/>
                </a:solidFill>
              </a:rPr>
              <a:t>, </a:t>
            </a:r>
            <a:r>
              <a:rPr lang="ko-KR" altLang="en-US" sz="1138" dirty="0" err="1" smtClean="0">
                <a:solidFill>
                  <a:srgbClr val="253532"/>
                </a:solidFill>
              </a:rPr>
              <a:t>직업기초</a:t>
            </a:r>
            <a:r>
              <a:rPr lang="en-US" altLang="ko-KR" sz="1138" dirty="0" smtClean="0">
                <a:solidFill>
                  <a:srgbClr val="253532"/>
                </a:solidFill>
              </a:rPr>
              <a:t>/</a:t>
            </a:r>
            <a:r>
              <a:rPr lang="ko-KR" altLang="en-US" sz="1138" dirty="0" smtClean="0">
                <a:solidFill>
                  <a:srgbClr val="253532"/>
                </a:solidFill>
              </a:rPr>
              <a:t>탁월 </a:t>
            </a:r>
            <a:r>
              <a:rPr lang="en-US" altLang="ko-KR" sz="1138" dirty="0" smtClean="0">
                <a:solidFill>
                  <a:srgbClr val="253532"/>
                </a:solidFill>
              </a:rPr>
              <a:t>90</a:t>
            </a:r>
            <a:r>
              <a:rPr lang="ko-KR" altLang="en-US" sz="1138" dirty="0" smtClean="0">
                <a:solidFill>
                  <a:srgbClr val="253532"/>
                </a:solidFill>
              </a:rPr>
              <a:t>점</a:t>
            </a:r>
            <a:r>
              <a:rPr lang="en-US" altLang="ko-KR" sz="1138" dirty="0" smtClean="0">
                <a:solidFill>
                  <a:srgbClr val="253532"/>
                </a:solidFill>
              </a:rPr>
              <a:t>, </a:t>
            </a:r>
            <a:r>
              <a:rPr lang="ko-KR" altLang="en-US" sz="1138" dirty="0" smtClean="0">
                <a:solidFill>
                  <a:srgbClr val="253532"/>
                </a:solidFill>
              </a:rPr>
              <a:t>우수 </a:t>
            </a:r>
            <a:r>
              <a:rPr lang="en-US" altLang="ko-KR" sz="1138" dirty="0" smtClean="0">
                <a:solidFill>
                  <a:srgbClr val="253532"/>
                </a:solidFill>
              </a:rPr>
              <a:t>70</a:t>
            </a:r>
            <a:r>
              <a:rPr lang="ko-KR" altLang="en-US" sz="1138" dirty="0" smtClean="0">
                <a:solidFill>
                  <a:srgbClr val="253532"/>
                </a:solidFill>
              </a:rPr>
              <a:t>점</a:t>
            </a:r>
            <a:r>
              <a:rPr lang="en-US" altLang="ko-KR" sz="1138" dirty="0" smtClean="0">
                <a:solidFill>
                  <a:srgbClr val="253532"/>
                </a:solidFill>
              </a:rPr>
              <a:t>, </a:t>
            </a:r>
            <a:r>
              <a:rPr lang="ko-KR" altLang="en-US" sz="1138" dirty="0" smtClean="0">
                <a:solidFill>
                  <a:srgbClr val="253532"/>
                </a:solidFill>
              </a:rPr>
              <a:t>기본</a:t>
            </a:r>
            <a:r>
              <a:rPr lang="en-US" altLang="ko-KR" sz="1138" dirty="0" smtClean="0">
                <a:solidFill>
                  <a:srgbClr val="253532"/>
                </a:solidFill>
              </a:rPr>
              <a:t> 50</a:t>
            </a:r>
            <a:r>
              <a:rPr lang="ko-KR" altLang="en-US" sz="1138" dirty="0" smtClean="0">
                <a:solidFill>
                  <a:srgbClr val="253532"/>
                </a:solidFill>
              </a:rPr>
              <a:t>점</a:t>
            </a:r>
            <a:r>
              <a:rPr lang="en-US" altLang="ko-KR" sz="1138" dirty="0" smtClean="0">
                <a:solidFill>
                  <a:srgbClr val="253532"/>
                </a:solidFill>
              </a:rPr>
              <a:t>, </a:t>
            </a:r>
            <a:r>
              <a:rPr lang="ko-KR" altLang="en-US" sz="1138" dirty="0" smtClean="0">
                <a:solidFill>
                  <a:srgbClr val="253532"/>
                </a:solidFill>
              </a:rPr>
              <a:t>보완 </a:t>
            </a:r>
            <a:r>
              <a:rPr lang="en-US" altLang="ko-KR" sz="1138" dirty="0" smtClean="0">
                <a:solidFill>
                  <a:srgbClr val="253532"/>
                </a:solidFill>
              </a:rPr>
              <a:t>50</a:t>
            </a:r>
            <a:r>
              <a:rPr lang="ko-KR" altLang="en-US" sz="1138" dirty="0" smtClean="0">
                <a:solidFill>
                  <a:srgbClr val="253532"/>
                </a:solidFill>
              </a:rPr>
              <a:t>점</a:t>
            </a:r>
            <a:r>
              <a:rPr lang="en-US" altLang="ko-KR" sz="1138" dirty="0" smtClean="0">
                <a:solidFill>
                  <a:srgbClr val="253532"/>
                </a:solidFill>
              </a:rPr>
              <a:t> </a:t>
            </a:r>
            <a:r>
              <a:rPr lang="ko-KR" altLang="en-US" sz="1138" dirty="0" smtClean="0">
                <a:solidFill>
                  <a:srgbClr val="253532"/>
                </a:solidFill>
              </a:rPr>
              <a:t>이하</a:t>
            </a:r>
            <a:endParaRPr lang="en-US" altLang="ko-KR" sz="1138" dirty="0">
              <a:solidFill>
                <a:srgbClr val="253532"/>
              </a:solidFill>
            </a:endParaRPr>
          </a:p>
          <a:p>
            <a:r>
              <a:rPr lang="en-US" altLang="ko-KR" sz="1138" dirty="0" smtClean="0">
                <a:solidFill>
                  <a:srgbClr val="253532"/>
                </a:solidFill>
              </a:rPr>
              <a:t> - </a:t>
            </a:r>
            <a:r>
              <a:rPr lang="ko-KR" altLang="en-US" sz="1138" dirty="0" smtClean="0">
                <a:solidFill>
                  <a:srgbClr val="253532"/>
                </a:solidFill>
              </a:rPr>
              <a:t>기초학습</a:t>
            </a:r>
            <a:r>
              <a:rPr lang="en-US" altLang="ko-KR" sz="1138" dirty="0" smtClean="0">
                <a:solidFill>
                  <a:srgbClr val="253532"/>
                </a:solidFill>
              </a:rPr>
              <a:t>/ </a:t>
            </a:r>
            <a:r>
              <a:rPr lang="ko-KR" altLang="en-US" sz="1138" dirty="0" smtClean="0">
                <a:solidFill>
                  <a:srgbClr val="253532"/>
                </a:solidFill>
              </a:rPr>
              <a:t>평균 </a:t>
            </a:r>
            <a:r>
              <a:rPr lang="en-US" altLang="ko-KR" sz="1138" dirty="0" smtClean="0">
                <a:solidFill>
                  <a:srgbClr val="253532"/>
                </a:solidFill>
              </a:rPr>
              <a:t>70</a:t>
            </a:r>
            <a:r>
              <a:rPr lang="ko-KR" altLang="en-US" sz="1138" dirty="0" smtClean="0">
                <a:solidFill>
                  <a:srgbClr val="253532"/>
                </a:solidFill>
              </a:rPr>
              <a:t>점 미만 </a:t>
            </a:r>
            <a:r>
              <a:rPr lang="ko-KR" altLang="en-US" sz="1138" dirty="0" err="1" smtClean="0">
                <a:solidFill>
                  <a:srgbClr val="253532"/>
                </a:solidFill>
              </a:rPr>
              <a:t>재진단</a:t>
            </a:r>
            <a:r>
              <a:rPr lang="ko-KR" altLang="en-US" sz="1138" dirty="0" smtClean="0">
                <a:solidFill>
                  <a:srgbClr val="253532"/>
                </a:solidFill>
              </a:rPr>
              <a:t> 진행 </a:t>
            </a:r>
            <a:r>
              <a:rPr lang="en-US" altLang="ko-KR" sz="1138" dirty="0" smtClean="0">
                <a:solidFill>
                  <a:srgbClr val="253532"/>
                </a:solidFill>
              </a:rPr>
              <a:t>(</a:t>
            </a:r>
            <a:r>
              <a:rPr lang="ko-KR" altLang="en-US" sz="1138" dirty="0" err="1" smtClean="0">
                <a:solidFill>
                  <a:srgbClr val="253532"/>
                </a:solidFill>
              </a:rPr>
              <a:t>재진단</a:t>
            </a:r>
            <a:r>
              <a:rPr lang="ko-KR" altLang="en-US" sz="1138" dirty="0" smtClean="0">
                <a:solidFill>
                  <a:srgbClr val="253532"/>
                </a:solidFill>
              </a:rPr>
              <a:t> </a:t>
            </a:r>
            <a:r>
              <a:rPr lang="ko-KR" altLang="en-US" sz="1138" dirty="0" err="1" smtClean="0">
                <a:solidFill>
                  <a:srgbClr val="253532"/>
                </a:solidFill>
              </a:rPr>
              <a:t>대상여부</a:t>
            </a:r>
            <a:r>
              <a:rPr lang="en-US" altLang="ko-KR" sz="1138" dirty="0" smtClean="0">
                <a:solidFill>
                  <a:srgbClr val="253532"/>
                </a:solidFill>
              </a:rPr>
              <a:t>,</a:t>
            </a:r>
            <a:r>
              <a:rPr lang="ko-KR" altLang="en-US" sz="1138" dirty="0" smtClean="0">
                <a:solidFill>
                  <a:srgbClr val="253532"/>
                </a:solidFill>
              </a:rPr>
              <a:t> </a:t>
            </a:r>
            <a:r>
              <a:rPr lang="ko-KR" altLang="en-US" sz="1138" dirty="0" err="1" smtClean="0">
                <a:solidFill>
                  <a:srgbClr val="253532"/>
                </a:solidFill>
              </a:rPr>
              <a:t>다음페이지</a:t>
            </a:r>
            <a:r>
              <a:rPr lang="en-US" altLang="ko-KR" sz="1138" dirty="0" smtClean="0">
                <a:solidFill>
                  <a:srgbClr val="253532"/>
                </a:solidFill>
              </a:rPr>
              <a:t>)</a:t>
            </a:r>
          </a:p>
          <a:p>
            <a:r>
              <a:rPr lang="en-US" altLang="ko-KR" sz="1138" dirty="0">
                <a:solidFill>
                  <a:srgbClr val="253532"/>
                </a:solidFill>
              </a:rPr>
              <a:t> </a:t>
            </a:r>
            <a:r>
              <a:rPr lang="en-US" altLang="ko-KR" sz="1138" dirty="0" smtClean="0">
                <a:solidFill>
                  <a:srgbClr val="253532"/>
                </a:solidFill>
              </a:rPr>
              <a:t>3) </a:t>
            </a:r>
            <a:r>
              <a:rPr lang="ko-KR" altLang="en-US" sz="1138" dirty="0" smtClean="0">
                <a:solidFill>
                  <a:srgbClr val="FF0000"/>
                </a:solidFill>
              </a:rPr>
              <a:t>백분위</a:t>
            </a:r>
            <a:r>
              <a:rPr lang="ko-KR" altLang="en-US" sz="1138" dirty="0" smtClean="0">
                <a:solidFill>
                  <a:srgbClr val="253532"/>
                </a:solidFill>
              </a:rPr>
              <a:t> </a:t>
            </a:r>
            <a:r>
              <a:rPr lang="en-US" altLang="ko-KR" sz="1138" dirty="0" smtClean="0">
                <a:solidFill>
                  <a:srgbClr val="253532"/>
                </a:solidFill>
              </a:rPr>
              <a:t>: </a:t>
            </a:r>
            <a:r>
              <a:rPr lang="ko-KR" altLang="en-US" sz="1138" dirty="0" smtClean="0">
                <a:solidFill>
                  <a:srgbClr val="253532"/>
                </a:solidFill>
              </a:rPr>
              <a:t>전체 재학생 대비 내 점수의 상대적 위치</a:t>
            </a:r>
            <a:endParaRPr lang="en-US" altLang="ko-KR" sz="1138" dirty="0" smtClean="0">
              <a:solidFill>
                <a:srgbClr val="253532"/>
              </a:solidFill>
            </a:endParaRPr>
          </a:p>
          <a:p>
            <a:r>
              <a:rPr lang="ko-KR" altLang="en-US" sz="1138" dirty="0" smtClean="0">
                <a:solidFill>
                  <a:srgbClr val="253532"/>
                </a:solidFill>
              </a:rPr>
              <a:t> </a:t>
            </a:r>
            <a:r>
              <a:rPr lang="en-US" altLang="ko-KR" sz="1138" dirty="0" smtClean="0">
                <a:solidFill>
                  <a:srgbClr val="253532"/>
                </a:solidFill>
              </a:rPr>
              <a:t>*</a:t>
            </a:r>
            <a:r>
              <a:rPr lang="ko-KR" altLang="en-US" sz="1138" dirty="0" smtClean="0">
                <a:solidFill>
                  <a:srgbClr val="253532"/>
                </a:solidFill>
              </a:rPr>
              <a:t>백분위 점수가 높을 수록 상위에 위치함</a:t>
            </a:r>
            <a:r>
              <a:rPr lang="en-US" altLang="ko-KR" sz="1138" dirty="0" smtClean="0">
                <a:solidFill>
                  <a:srgbClr val="253532"/>
                </a:solidFill>
              </a:rPr>
              <a:t>.</a:t>
            </a:r>
          </a:p>
          <a:p>
            <a:r>
              <a:rPr lang="en-US" altLang="ko-KR" sz="1138" dirty="0" smtClean="0">
                <a:solidFill>
                  <a:srgbClr val="253532"/>
                </a:solidFill>
              </a:rPr>
              <a:t>ex) </a:t>
            </a:r>
            <a:r>
              <a:rPr lang="ko-KR" altLang="en-US" sz="1138" dirty="0" err="1" smtClean="0">
                <a:solidFill>
                  <a:srgbClr val="253532"/>
                </a:solidFill>
              </a:rPr>
              <a:t>하위역량</a:t>
            </a:r>
            <a:r>
              <a:rPr lang="ko-KR" altLang="en-US" sz="1138" dirty="0" smtClean="0">
                <a:solidFill>
                  <a:srgbClr val="253532"/>
                </a:solidFill>
              </a:rPr>
              <a:t> </a:t>
            </a:r>
            <a:r>
              <a:rPr lang="en-US" altLang="ko-KR" sz="1138" dirty="0" smtClean="0">
                <a:solidFill>
                  <a:srgbClr val="253532"/>
                </a:solidFill>
              </a:rPr>
              <a:t>99%</a:t>
            </a:r>
            <a:r>
              <a:rPr lang="ko-KR" altLang="en-US" sz="1138" dirty="0" smtClean="0">
                <a:solidFill>
                  <a:srgbClr val="253532"/>
                </a:solidFill>
              </a:rPr>
              <a:t>의 학생의 경우</a:t>
            </a:r>
            <a:r>
              <a:rPr lang="en-US" altLang="ko-KR" sz="1138" dirty="0" smtClean="0">
                <a:solidFill>
                  <a:srgbClr val="253532"/>
                </a:solidFill>
              </a:rPr>
              <a:t>, </a:t>
            </a:r>
            <a:r>
              <a:rPr lang="ko-KR" altLang="en-US" sz="1138" dirty="0" smtClean="0">
                <a:solidFill>
                  <a:srgbClr val="253532"/>
                </a:solidFill>
              </a:rPr>
              <a:t>전체 재학생 중 </a:t>
            </a:r>
            <a:r>
              <a:rPr lang="en-US" altLang="ko-KR" sz="1138" dirty="0" smtClean="0">
                <a:solidFill>
                  <a:srgbClr val="253532"/>
                </a:solidFill>
              </a:rPr>
              <a:t>1%</a:t>
            </a:r>
            <a:r>
              <a:rPr lang="ko-KR" altLang="en-US" sz="1138" dirty="0" smtClean="0">
                <a:solidFill>
                  <a:srgbClr val="253532"/>
                </a:solidFill>
              </a:rPr>
              <a:t>의 학생들이 앞에 있음</a:t>
            </a:r>
            <a:endParaRPr lang="en-US" altLang="ko-KR" sz="1138" dirty="0" smtClean="0">
              <a:solidFill>
                <a:srgbClr val="253532"/>
              </a:solidFill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1333530" y="1483934"/>
            <a:ext cx="462020" cy="1969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직사각형 36"/>
          <p:cNvSpPr/>
          <p:nvPr/>
        </p:nvSpPr>
        <p:spPr>
          <a:xfrm>
            <a:off x="385878" y="4276294"/>
            <a:ext cx="4629485" cy="18519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직사각형 48"/>
          <p:cNvSpPr/>
          <p:nvPr/>
        </p:nvSpPr>
        <p:spPr>
          <a:xfrm>
            <a:off x="359311" y="1725003"/>
            <a:ext cx="4656051" cy="186782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TextBox 49"/>
          <p:cNvSpPr txBox="1"/>
          <p:nvPr/>
        </p:nvSpPr>
        <p:spPr>
          <a:xfrm>
            <a:off x="234151" y="753078"/>
            <a:ext cx="50193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0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2. </a:t>
            </a:r>
            <a:r>
              <a:rPr lang="ko-KR" altLang="en-US" sz="20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결과 확인 </a:t>
            </a:r>
            <a:r>
              <a:rPr lang="en-US" altLang="ko-KR" sz="20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&gt; </a:t>
            </a:r>
            <a:r>
              <a:rPr lang="ko-KR" altLang="en-US" sz="20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나의 진단 결과</a:t>
            </a:r>
            <a:r>
              <a:rPr lang="en-US" altLang="ko-KR" sz="2000" dirty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</a:t>
            </a:r>
            <a:r>
              <a:rPr lang="en-US" altLang="ko-KR" sz="20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– </a:t>
            </a:r>
            <a:r>
              <a:rPr lang="ko-KR" altLang="en-US" sz="2000" dirty="0" err="1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비교역량</a:t>
            </a:r>
            <a:r>
              <a:rPr lang="en-US" altLang="ko-KR" sz="2000" dirty="0" smtClean="0">
                <a:latin typeface="Adobe 고딕 Std B" panose="020B0800000000000000" pitchFamily="34" charset="-127"/>
                <a:ea typeface="Adobe 고딕 Std B" panose="020B0800000000000000" pitchFamily="34" charset="-127"/>
              </a:rPr>
              <a:t>1</a:t>
            </a:r>
            <a:endParaRPr lang="ko-KR" altLang="en-US" sz="1400" dirty="0">
              <a:latin typeface="Adobe 고딕 Std B" panose="020B0800000000000000" pitchFamily="34" charset="-127"/>
              <a:ea typeface="Adobe 고딕 Std B" panose="020B0800000000000000" pitchFamily="34" charset="-127"/>
            </a:endParaRPr>
          </a:p>
        </p:txBody>
      </p:sp>
      <p:sp>
        <p:nvSpPr>
          <p:cNvPr id="53" name="직사각형 52"/>
          <p:cNvSpPr/>
          <p:nvPr/>
        </p:nvSpPr>
        <p:spPr>
          <a:xfrm>
            <a:off x="0" y="6720001"/>
            <a:ext cx="9906000" cy="137999"/>
          </a:xfrm>
          <a:prstGeom prst="rect">
            <a:avLst/>
          </a:prstGeom>
          <a:solidFill>
            <a:srgbClr val="253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14" name="그룹 13"/>
          <p:cNvGrpSpPr/>
          <p:nvPr/>
        </p:nvGrpSpPr>
        <p:grpSpPr>
          <a:xfrm>
            <a:off x="0" y="-2"/>
            <a:ext cx="9906000" cy="629301"/>
            <a:chOff x="0" y="-2"/>
            <a:chExt cx="9906000" cy="629301"/>
          </a:xfrm>
        </p:grpSpPr>
        <p:sp>
          <p:nvSpPr>
            <p:cNvPr id="15" name="직사각형 14"/>
            <p:cNvSpPr/>
            <p:nvPr/>
          </p:nvSpPr>
          <p:spPr>
            <a:xfrm>
              <a:off x="0" y="1"/>
              <a:ext cx="9906000" cy="629296"/>
            </a:xfrm>
            <a:prstGeom prst="rect">
              <a:avLst/>
            </a:prstGeom>
            <a:solidFill>
              <a:srgbClr val="2535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직사각형 15"/>
            <p:cNvSpPr/>
            <p:nvPr/>
          </p:nvSpPr>
          <p:spPr>
            <a:xfrm>
              <a:off x="798022" y="-2"/>
              <a:ext cx="9107978" cy="629301"/>
            </a:xfrm>
            <a:prstGeom prst="rect">
              <a:avLst/>
            </a:prstGeom>
            <a:solidFill>
              <a:srgbClr val="EBE8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98022" y="123782"/>
            <a:ext cx="5032147" cy="40011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altLang="ko-KR" sz="2000" dirty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02 </a:t>
            </a:r>
            <a:r>
              <a:rPr lang="ko-KR" altLang="en-US" sz="2000" dirty="0" err="1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학생역량</a:t>
            </a:r>
            <a:r>
              <a:rPr lang="ko-KR" altLang="en-US" sz="2000" dirty="0">
                <a:solidFill>
                  <a:srgbClr val="253532"/>
                </a:solidFill>
                <a:latin typeface="Adobe 고딕 Std B" panose="020B0800000000000000" pitchFamily="34" charset="-127"/>
                <a:ea typeface="Adobe 고딕 Std B" panose="020B0800000000000000" pitchFamily="34" charset="-127"/>
              </a:rPr>
              <a:t> 진단 결과 확인 및 변화도 확인</a:t>
            </a: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3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2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63687"/>
          <a:stretch/>
        </p:blipFill>
        <p:spPr>
          <a:xfrm>
            <a:off x="201324" y="114593"/>
            <a:ext cx="395374" cy="400110"/>
          </a:xfrm>
          <a:prstGeom prst="rect">
            <a:avLst/>
          </a:prstGeom>
          <a:noFill/>
        </p:spPr>
      </p:pic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DE05C9-39E4-4CFC-B407-5DA10E488F56}" type="slidenum">
              <a:rPr lang="ko-KR" altLang="en-US" smtClean="0"/>
              <a:pPr/>
              <a:t>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1265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tile tx="0" ty="0" sx="100000" sy="100000" flip="none" algn="tl"/>
        </a:blip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1532</TotalTime>
  <Words>508</Words>
  <Application>Microsoft Office PowerPoint</Application>
  <PresentationFormat>A4 용지(210x297mm)</PresentationFormat>
  <Paragraphs>85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19" baseType="lpstr">
      <vt:lpstr>Adobe 고딕 Std B</vt:lpstr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YUHAN</dc:creator>
  <cp:lastModifiedBy>YUHAN</cp:lastModifiedBy>
  <cp:revision>49</cp:revision>
  <cp:lastPrinted>2024-08-14T02:38:43Z</cp:lastPrinted>
  <dcterms:created xsi:type="dcterms:W3CDTF">2022-03-14T08:14:49Z</dcterms:created>
  <dcterms:modified xsi:type="dcterms:W3CDTF">2024-08-14T04:49:37Z</dcterms:modified>
</cp:coreProperties>
</file>